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3" r:id="rId1"/>
    <p:sldMasterId id="2147483670" r:id="rId2"/>
  </p:sldMasterIdLst>
  <p:notesMasterIdLst>
    <p:notesMasterId r:id="rId37"/>
  </p:notesMasterIdLst>
  <p:handoutMasterIdLst>
    <p:handoutMasterId r:id="rId38"/>
  </p:handoutMasterIdLst>
  <p:sldIdLst>
    <p:sldId id="320" r:id="rId3"/>
    <p:sldId id="352" r:id="rId4"/>
    <p:sldId id="396" r:id="rId5"/>
    <p:sldId id="359" r:id="rId6"/>
    <p:sldId id="399" r:id="rId7"/>
    <p:sldId id="397" r:id="rId8"/>
    <p:sldId id="400" r:id="rId9"/>
    <p:sldId id="401" r:id="rId10"/>
    <p:sldId id="402" r:id="rId11"/>
    <p:sldId id="416" r:id="rId12"/>
    <p:sldId id="406" r:id="rId13"/>
    <p:sldId id="407" r:id="rId14"/>
    <p:sldId id="409" r:id="rId15"/>
    <p:sldId id="403" r:id="rId16"/>
    <p:sldId id="404" r:id="rId17"/>
    <p:sldId id="405" r:id="rId18"/>
    <p:sldId id="408" r:id="rId19"/>
    <p:sldId id="417" r:id="rId20"/>
    <p:sldId id="410" r:id="rId21"/>
    <p:sldId id="412" r:id="rId22"/>
    <p:sldId id="411" r:id="rId23"/>
    <p:sldId id="413" r:id="rId24"/>
    <p:sldId id="414" r:id="rId25"/>
    <p:sldId id="415" r:id="rId26"/>
    <p:sldId id="418" r:id="rId27"/>
    <p:sldId id="420" r:id="rId28"/>
    <p:sldId id="419" r:id="rId29"/>
    <p:sldId id="421" r:id="rId30"/>
    <p:sldId id="422" r:id="rId31"/>
    <p:sldId id="423" r:id="rId32"/>
    <p:sldId id="424" r:id="rId33"/>
    <p:sldId id="425" r:id="rId34"/>
    <p:sldId id="426" r:id="rId35"/>
    <p:sldId id="427" r:id="rId36"/>
  </p:sldIdLst>
  <p:sldSz cx="9144000" cy="6858000" type="screen4x3"/>
  <p:notesSz cx="6858000" cy="9144000"/>
  <p:embeddedFontLst>
    <p:embeddedFont>
      <p:font typeface="Gulim" charset="-127"/>
      <p:regular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Cambria Math" pitchFamily="18" charset="0"/>
      <p:regular r:id="rId44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DE0BD"/>
    <a:srgbClr val="CBDDF7"/>
    <a:srgbClr val="CCFF33"/>
    <a:srgbClr val="2CD460"/>
    <a:srgbClr val="E7F4F5"/>
    <a:srgbClr val="F983C1"/>
    <a:srgbClr val="C1BAF8"/>
    <a:srgbClr val="FF6600"/>
    <a:srgbClr val="FBF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7" autoAdjust="0"/>
    <p:restoredTop sz="94605" autoAdjust="0"/>
  </p:normalViewPr>
  <p:slideViewPr>
    <p:cSldViewPr>
      <p:cViewPr varScale="1">
        <p:scale>
          <a:sx n="70" d="100"/>
          <a:sy n="70" d="100"/>
        </p:scale>
        <p:origin x="-160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5" d="100"/>
          <a:sy n="75" d="100"/>
        </p:scale>
        <p:origin x="-2130" y="-2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94DAC1-852E-49B0-86FE-39D7B906736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B91E2-0CC4-4AAD-A090-8D557E667315}">
      <dgm:prSet phldrT="[Text]" phldr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en-US" dirty="0"/>
        </a:p>
      </dgm:t>
    </dgm:pt>
    <dgm:pt modelId="{9901F36B-59CF-4708-AA46-66F3220EB162}" type="parTrans" cxnId="{02D42BFD-2BE8-4A81-BDB0-1E740F6EFA1F}">
      <dgm:prSet/>
      <dgm:spPr/>
      <dgm:t>
        <a:bodyPr/>
        <a:lstStyle/>
        <a:p>
          <a:endParaRPr lang="en-US"/>
        </a:p>
      </dgm:t>
    </dgm:pt>
    <dgm:pt modelId="{FCAD6F7D-61C1-4FE3-80EF-1912B3F55A24}" type="sibTrans" cxnId="{02D42BFD-2BE8-4A81-BDB0-1E740F6EFA1F}">
      <dgm:prSet/>
      <dgm:spPr/>
      <dgm:t>
        <a:bodyPr/>
        <a:lstStyle/>
        <a:p>
          <a:endParaRPr lang="en-US"/>
        </a:p>
      </dgm:t>
    </dgm:pt>
    <dgm:pt modelId="{A8EB363E-57E3-4F1F-9241-AF4D99E1D9E3}">
      <dgm:prSet phldrT="[Text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en-US" dirty="0"/>
        </a:p>
      </dgm:t>
    </dgm:pt>
    <dgm:pt modelId="{CDDFAA62-0398-492E-873E-45EAB7CBC18E}" type="parTrans" cxnId="{BDBF4230-EB29-40ED-A028-56CF999D0A7F}">
      <dgm:prSet/>
      <dgm:spPr/>
      <dgm:t>
        <a:bodyPr/>
        <a:lstStyle/>
        <a:p>
          <a:endParaRPr lang="en-US"/>
        </a:p>
      </dgm:t>
    </dgm:pt>
    <dgm:pt modelId="{57B52AF5-B459-45A9-9C2B-1465A3CA6C5C}" type="sibTrans" cxnId="{BDBF4230-EB29-40ED-A028-56CF999D0A7F}">
      <dgm:prSet/>
      <dgm:spPr/>
      <dgm:t>
        <a:bodyPr/>
        <a:lstStyle/>
        <a:p>
          <a:endParaRPr lang="en-US"/>
        </a:p>
      </dgm:t>
    </dgm:pt>
    <dgm:pt modelId="{8CE51BF4-D201-41F9-B837-5DD087835027}">
      <dgm:prSet phldrT="[Text]" phldr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E8E2A42D-EF3B-468F-96AE-53DAA207A4E2}" type="sibTrans" cxnId="{99E960C7-9D9D-4354-A5C6-38DB545520A7}">
      <dgm:prSet/>
      <dgm:spPr/>
      <dgm:t>
        <a:bodyPr/>
        <a:lstStyle/>
        <a:p>
          <a:endParaRPr lang="en-US"/>
        </a:p>
      </dgm:t>
    </dgm:pt>
    <dgm:pt modelId="{BBB03CF4-17C0-4DCC-AF5E-A86861010586}" type="parTrans" cxnId="{99E960C7-9D9D-4354-A5C6-38DB545520A7}">
      <dgm:prSet/>
      <dgm:spPr/>
      <dgm:t>
        <a:bodyPr/>
        <a:lstStyle/>
        <a:p>
          <a:endParaRPr lang="en-US"/>
        </a:p>
      </dgm:t>
    </dgm:pt>
    <dgm:pt modelId="{28755CC7-8BA3-4CC8-834B-E668D4A11467}" type="pres">
      <dgm:prSet presAssocID="{1994DAC1-852E-49B0-86FE-39D7B906736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F8B68D9-7ADD-48E4-B38A-D539DF0708AF}" type="pres">
      <dgm:prSet presAssocID="{1994DAC1-852E-49B0-86FE-39D7B9067369}" presName="Name1" presStyleCnt="0"/>
      <dgm:spPr/>
      <dgm:t>
        <a:bodyPr/>
        <a:lstStyle/>
        <a:p>
          <a:endParaRPr lang="en-US"/>
        </a:p>
      </dgm:t>
    </dgm:pt>
    <dgm:pt modelId="{1C9040E7-4CB2-48BA-B178-977376E7BEF3}" type="pres">
      <dgm:prSet presAssocID="{1994DAC1-852E-49B0-86FE-39D7B9067369}" presName="cycle" presStyleCnt="0"/>
      <dgm:spPr/>
      <dgm:t>
        <a:bodyPr/>
        <a:lstStyle/>
        <a:p>
          <a:endParaRPr lang="en-US"/>
        </a:p>
      </dgm:t>
    </dgm:pt>
    <dgm:pt modelId="{63FF15B4-2535-49F7-B98D-B01B8727976A}" type="pres">
      <dgm:prSet presAssocID="{1994DAC1-852E-49B0-86FE-39D7B9067369}" presName="srcNode" presStyleLbl="node1" presStyleIdx="0" presStyleCnt="3"/>
      <dgm:spPr/>
      <dgm:t>
        <a:bodyPr/>
        <a:lstStyle/>
        <a:p>
          <a:endParaRPr lang="en-US"/>
        </a:p>
      </dgm:t>
    </dgm:pt>
    <dgm:pt modelId="{6FD3B8E5-2899-48AF-AB81-12A342932D7D}" type="pres">
      <dgm:prSet presAssocID="{1994DAC1-852E-49B0-86FE-39D7B9067369}" presName="conn" presStyleLbl="parChTrans1D2" presStyleIdx="0" presStyleCnt="1"/>
      <dgm:spPr/>
      <dgm:t>
        <a:bodyPr/>
        <a:lstStyle/>
        <a:p>
          <a:endParaRPr lang="en-US"/>
        </a:p>
      </dgm:t>
    </dgm:pt>
    <dgm:pt modelId="{D2202AD1-391F-4EFC-91EB-004C0DE820B1}" type="pres">
      <dgm:prSet presAssocID="{1994DAC1-852E-49B0-86FE-39D7B9067369}" presName="extraNode" presStyleLbl="node1" presStyleIdx="0" presStyleCnt="3"/>
      <dgm:spPr/>
      <dgm:t>
        <a:bodyPr/>
        <a:lstStyle/>
        <a:p>
          <a:endParaRPr lang="en-US"/>
        </a:p>
      </dgm:t>
    </dgm:pt>
    <dgm:pt modelId="{D0A68C47-AC56-40AC-9371-F225D9BF55A0}" type="pres">
      <dgm:prSet presAssocID="{1994DAC1-852E-49B0-86FE-39D7B9067369}" presName="dstNode" presStyleLbl="node1" presStyleIdx="0" presStyleCnt="3"/>
      <dgm:spPr/>
      <dgm:t>
        <a:bodyPr/>
        <a:lstStyle/>
        <a:p>
          <a:endParaRPr lang="en-US"/>
        </a:p>
      </dgm:t>
    </dgm:pt>
    <dgm:pt modelId="{6B79BD21-427B-4B7F-8F44-23B85216F5CD}" type="pres">
      <dgm:prSet presAssocID="{A4EB91E2-0CC4-4AAD-A090-8D557E667315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BE74A-24CC-485C-A6C8-6C4EA26450E2}" type="pres">
      <dgm:prSet presAssocID="{A4EB91E2-0CC4-4AAD-A090-8D557E667315}" presName="accent_1" presStyleCnt="0"/>
      <dgm:spPr/>
      <dgm:t>
        <a:bodyPr/>
        <a:lstStyle/>
        <a:p>
          <a:endParaRPr lang="en-US"/>
        </a:p>
      </dgm:t>
    </dgm:pt>
    <dgm:pt modelId="{557807B4-3133-4DEE-914D-B2BD3A8BF615}" type="pres">
      <dgm:prSet presAssocID="{A4EB91E2-0CC4-4AAD-A090-8D557E667315}" presName="accentRepeatNode" presStyleLbl="solidFgAcc1" presStyleIdx="0" presStyleCnt="3" custLinFactNeighborX="873" custLinFactNeighborY="-2468"/>
      <dgm:spPr/>
      <dgm:t>
        <a:bodyPr/>
        <a:lstStyle/>
        <a:p>
          <a:endParaRPr lang="en-US"/>
        </a:p>
      </dgm:t>
    </dgm:pt>
    <dgm:pt modelId="{ABF8783B-5D77-45E4-A070-4D3566C46573}" type="pres">
      <dgm:prSet presAssocID="{A8EB363E-57E3-4F1F-9241-AF4D99E1D9E3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E65F44-18A1-44BF-8BA4-7B88127D16FB}" type="pres">
      <dgm:prSet presAssocID="{A8EB363E-57E3-4F1F-9241-AF4D99E1D9E3}" presName="accent_2" presStyleCnt="0"/>
      <dgm:spPr/>
    </dgm:pt>
    <dgm:pt modelId="{AC1F493E-5A9D-4FB4-8A87-AA7EE3925329}" type="pres">
      <dgm:prSet presAssocID="{A8EB363E-57E3-4F1F-9241-AF4D99E1D9E3}" presName="accentRepeatNode" presStyleLbl="solidFgAcc1" presStyleIdx="1" presStyleCnt="3"/>
      <dgm:spPr/>
      <dgm:t>
        <a:bodyPr/>
        <a:lstStyle/>
        <a:p>
          <a:endParaRPr lang="en-US"/>
        </a:p>
      </dgm:t>
    </dgm:pt>
    <dgm:pt modelId="{3F456E94-14D2-4ABB-A686-282198CD0B47}" type="pres">
      <dgm:prSet presAssocID="{8CE51BF4-D201-41F9-B837-5DD08783502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DFBDD-86D7-455B-BC29-8C1033E47223}" type="pres">
      <dgm:prSet presAssocID="{8CE51BF4-D201-41F9-B837-5DD087835027}" presName="accent_3" presStyleCnt="0"/>
      <dgm:spPr/>
    </dgm:pt>
    <dgm:pt modelId="{26CA811C-248C-4ECA-975F-387B410CA46F}" type="pres">
      <dgm:prSet presAssocID="{8CE51BF4-D201-41F9-B837-5DD087835027}" presName="accentRepeatNode" presStyleLbl="solidFgAcc1" presStyleIdx="2" presStyleCnt="3"/>
      <dgm:spPr/>
      <dgm:t>
        <a:bodyPr/>
        <a:lstStyle/>
        <a:p>
          <a:endParaRPr lang="en-US"/>
        </a:p>
      </dgm:t>
    </dgm:pt>
  </dgm:ptLst>
  <dgm:cxnLst>
    <dgm:cxn modelId="{D268E65A-E46E-42AB-8FF9-7DE1A597EF46}" type="presOf" srcId="{8CE51BF4-D201-41F9-B837-5DD087835027}" destId="{3F456E94-14D2-4ABB-A686-282198CD0B47}" srcOrd="0" destOrd="0" presId="urn:microsoft.com/office/officeart/2008/layout/VerticalCurvedList"/>
    <dgm:cxn modelId="{BC487F91-861E-4858-AD4D-C80C902516E6}" type="presOf" srcId="{A4EB91E2-0CC4-4AAD-A090-8D557E667315}" destId="{6B79BD21-427B-4B7F-8F44-23B85216F5CD}" srcOrd="0" destOrd="0" presId="urn:microsoft.com/office/officeart/2008/layout/VerticalCurvedList"/>
    <dgm:cxn modelId="{D5BB6E18-FAA7-4105-9ADA-B03B3178F2AD}" type="presOf" srcId="{A8EB363E-57E3-4F1F-9241-AF4D99E1D9E3}" destId="{ABF8783B-5D77-45E4-A070-4D3566C46573}" srcOrd="0" destOrd="0" presId="urn:microsoft.com/office/officeart/2008/layout/VerticalCurvedList"/>
    <dgm:cxn modelId="{02D42BFD-2BE8-4A81-BDB0-1E740F6EFA1F}" srcId="{1994DAC1-852E-49B0-86FE-39D7B9067369}" destId="{A4EB91E2-0CC4-4AAD-A090-8D557E667315}" srcOrd="0" destOrd="0" parTransId="{9901F36B-59CF-4708-AA46-66F3220EB162}" sibTransId="{FCAD6F7D-61C1-4FE3-80EF-1912B3F55A24}"/>
    <dgm:cxn modelId="{99E960C7-9D9D-4354-A5C6-38DB545520A7}" srcId="{1994DAC1-852E-49B0-86FE-39D7B9067369}" destId="{8CE51BF4-D201-41F9-B837-5DD087835027}" srcOrd="2" destOrd="0" parTransId="{BBB03CF4-17C0-4DCC-AF5E-A86861010586}" sibTransId="{E8E2A42D-EF3B-468F-96AE-53DAA207A4E2}"/>
    <dgm:cxn modelId="{A34C05D2-25F8-4D5F-B161-6A414513F65B}" type="presOf" srcId="{FCAD6F7D-61C1-4FE3-80EF-1912B3F55A24}" destId="{6FD3B8E5-2899-48AF-AB81-12A342932D7D}" srcOrd="0" destOrd="0" presId="urn:microsoft.com/office/officeart/2008/layout/VerticalCurvedList"/>
    <dgm:cxn modelId="{B5DCD649-97B1-42CB-A77A-74C611508147}" type="presOf" srcId="{1994DAC1-852E-49B0-86FE-39D7B9067369}" destId="{28755CC7-8BA3-4CC8-834B-E668D4A11467}" srcOrd="0" destOrd="0" presId="urn:microsoft.com/office/officeart/2008/layout/VerticalCurvedList"/>
    <dgm:cxn modelId="{BDBF4230-EB29-40ED-A028-56CF999D0A7F}" srcId="{1994DAC1-852E-49B0-86FE-39D7B9067369}" destId="{A8EB363E-57E3-4F1F-9241-AF4D99E1D9E3}" srcOrd="1" destOrd="0" parTransId="{CDDFAA62-0398-492E-873E-45EAB7CBC18E}" sibTransId="{57B52AF5-B459-45A9-9C2B-1465A3CA6C5C}"/>
    <dgm:cxn modelId="{66DAEF82-5360-434A-A359-25EAF1611A9F}" type="presParOf" srcId="{28755CC7-8BA3-4CC8-834B-E668D4A11467}" destId="{FF8B68D9-7ADD-48E4-B38A-D539DF0708AF}" srcOrd="0" destOrd="0" presId="urn:microsoft.com/office/officeart/2008/layout/VerticalCurvedList"/>
    <dgm:cxn modelId="{4C3D663F-CF6F-4ABC-BE49-56FEFFF6443E}" type="presParOf" srcId="{FF8B68D9-7ADD-48E4-B38A-D539DF0708AF}" destId="{1C9040E7-4CB2-48BA-B178-977376E7BEF3}" srcOrd="0" destOrd="0" presId="urn:microsoft.com/office/officeart/2008/layout/VerticalCurvedList"/>
    <dgm:cxn modelId="{32859D57-B6FD-4BE6-AA81-9D2E891F6E24}" type="presParOf" srcId="{1C9040E7-4CB2-48BA-B178-977376E7BEF3}" destId="{63FF15B4-2535-49F7-B98D-B01B8727976A}" srcOrd="0" destOrd="0" presId="urn:microsoft.com/office/officeart/2008/layout/VerticalCurvedList"/>
    <dgm:cxn modelId="{183270ED-D733-4B1B-832C-522D628E4BFB}" type="presParOf" srcId="{1C9040E7-4CB2-48BA-B178-977376E7BEF3}" destId="{6FD3B8E5-2899-48AF-AB81-12A342932D7D}" srcOrd="1" destOrd="0" presId="urn:microsoft.com/office/officeart/2008/layout/VerticalCurvedList"/>
    <dgm:cxn modelId="{A7E76837-E72C-4F89-844B-B1F04B176FA9}" type="presParOf" srcId="{1C9040E7-4CB2-48BA-B178-977376E7BEF3}" destId="{D2202AD1-391F-4EFC-91EB-004C0DE820B1}" srcOrd="2" destOrd="0" presId="urn:microsoft.com/office/officeart/2008/layout/VerticalCurvedList"/>
    <dgm:cxn modelId="{AB2D22E5-DB07-4A6B-B68E-3DDCF6F89B8D}" type="presParOf" srcId="{1C9040E7-4CB2-48BA-B178-977376E7BEF3}" destId="{D0A68C47-AC56-40AC-9371-F225D9BF55A0}" srcOrd="3" destOrd="0" presId="urn:microsoft.com/office/officeart/2008/layout/VerticalCurvedList"/>
    <dgm:cxn modelId="{F7D1441F-BFA0-4C7C-920A-C510095749BC}" type="presParOf" srcId="{FF8B68D9-7ADD-48E4-B38A-D539DF0708AF}" destId="{6B79BD21-427B-4B7F-8F44-23B85216F5CD}" srcOrd="1" destOrd="0" presId="urn:microsoft.com/office/officeart/2008/layout/VerticalCurvedList"/>
    <dgm:cxn modelId="{88E3039E-168D-4F37-B893-58E47C81E74C}" type="presParOf" srcId="{FF8B68D9-7ADD-48E4-B38A-D539DF0708AF}" destId="{15BBE74A-24CC-485C-A6C8-6C4EA26450E2}" srcOrd="2" destOrd="0" presId="urn:microsoft.com/office/officeart/2008/layout/VerticalCurvedList"/>
    <dgm:cxn modelId="{8566DF63-7213-49CE-B455-96D9BCBA1A97}" type="presParOf" srcId="{15BBE74A-24CC-485C-A6C8-6C4EA26450E2}" destId="{557807B4-3133-4DEE-914D-B2BD3A8BF615}" srcOrd="0" destOrd="0" presId="urn:microsoft.com/office/officeart/2008/layout/VerticalCurvedList"/>
    <dgm:cxn modelId="{F885DF64-AA5C-4D70-889B-74BEE80A1A45}" type="presParOf" srcId="{FF8B68D9-7ADD-48E4-B38A-D539DF0708AF}" destId="{ABF8783B-5D77-45E4-A070-4D3566C46573}" srcOrd="3" destOrd="0" presId="urn:microsoft.com/office/officeart/2008/layout/VerticalCurvedList"/>
    <dgm:cxn modelId="{790F4FC6-B50B-4B5C-9705-61C6848A94D7}" type="presParOf" srcId="{FF8B68D9-7ADD-48E4-B38A-D539DF0708AF}" destId="{11E65F44-18A1-44BF-8BA4-7B88127D16FB}" srcOrd="4" destOrd="0" presId="urn:microsoft.com/office/officeart/2008/layout/VerticalCurvedList"/>
    <dgm:cxn modelId="{A93C94D0-81D0-45FB-9A97-B1C2E85D2825}" type="presParOf" srcId="{11E65F44-18A1-44BF-8BA4-7B88127D16FB}" destId="{AC1F493E-5A9D-4FB4-8A87-AA7EE3925329}" srcOrd="0" destOrd="0" presId="urn:microsoft.com/office/officeart/2008/layout/VerticalCurvedList"/>
    <dgm:cxn modelId="{7D18F8A0-F304-4CC1-9F57-4FE090AC2FE1}" type="presParOf" srcId="{FF8B68D9-7ADD-48E4-B38A-D539DF0708AF}" destId="{3F456E94-14D2-4ABB-A686-282198CD0B47}" srcOrd="5" destOrd="0" presId="urn:microsoft.com/office/officeart/2008/layout/VerticalCurvedList"/>
    <dgm:cxn modelId="{14E405D1-6DCB-443F-8463-A779D95EE133}" type="presParOf" srcId="{FF8B68D9-7ADD-48E4-B38A-D539DF0708AF}" destId="{D26DFBDD-86D7-455B-BC29-8C1033E47223}" srcOrd="6" destOrd="0" presId="urn:microsoft.com/office/officeart/2008/layout/VerticalCurvedList"/>
    <dgm:cxn modelId="{337D95C1-6B56-4BBF-9A3F-CB44DA0195B6}" type="presParOf" srcId="{D26DFBDD-86D7-455B-BC29-8C1033E47223}" destId="{26CA811C-248C-4ECA-975F-387B410CA4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3B8E5-2899-48AF-AB81-12A342932D7D}">
      <dsp:nvSpPr>
        <dsp:cNvPr id="0" name=""/>
        <dsp:cNvSpPr/>
      </dsp:nvSpPr>
      <dsp:spPr>
        <a:xfrm>
          <a:off x="-5226334" y="-800521"/>
          <a:ext cx="6223843" cy="6223843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9BD21-427B-4B7F-8F44-23B85216F5CD}">
      <dsp:nvSpPr>
        <dsp:cNvPr id="0" name=""/>
        <dsp:cNvSpPr/>
      </dsp:nvSpPr>
      <dsp:spPr>
        <a:xfrm>
          <a:off x="641644" y="462280"/>
          <a:ext cx="8057560" cy="924560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870" tIns="127000" rIns="127000" bIns="1270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 dirty="0"/>
        </a:p>
      </dsp:txBody>
      <dsp:txXfrm>
        <a:off x="641644" y="462280"/>
        <a:ext cx="8057560" cy="924560"/>
      </dsp:txXfrm>
    </dsp:sp>
    <dsp:sp modelId="{557807B4-3133-4DEE-914D-B2BD3A8BF615}">
      <dsp:nvSpPr>
        <dsp:cNvPr id="0" name=""/>
        <dsp:cNvSpPr/>
      </dsp:nvSpPr>
      <dsp:spPr>
        <a:xfrm>
          <a:off x="73883" y="318187"/>
          <a:ext cx="1155699" cy="11556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8783B-5D77-45E4-A070-4D3566C46573}">
      <dsp:nvSpPr>
        <dsp:cNvPr id="0" name=""/>
        <dsp:cNvSpPr/>
      </dsp:nvSpPr>
      <dsp:spPr>
        <a:xfrm>
          <a:off x="977722" y="1849119"/>
          <a:ext cx="7721483" cy="924560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870" tIns="127000" rIns="127000" bIns="1270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 dirty="0"/>
        </a:p>
      </dsp:txBody>
      <dsp:txXfrm>
        <a:off x="977722" y="1849119"/>
        <a:ext cx="7721483" cy="924560"/>
      </dsp:txXfrm>
    </dsp:sp>
    <dsp:sp modelId="{AC1F493E-5A9D-4FB4-8A87-AA7EE3925329}">
      <dsp:nvSpPr>
        <dsp:cNvPr id="0" name=""/>
        <dsp:cNvSpPr/>
      </dsp:nvSpPr>
      <dsp:spPr>
        <a:xfrm>
          <a:off x="399872" y="1733549"/>
          <a:ext cx="1155699" cy="11556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56E94-14D2-4ABB-A686-282198CD0B47}">
      <dsp:nvSpPr>
        <dsp:cNvPr id="0" name=""/>
        <dsp:cNvSpPr/>
      </dsp:nvSpPr>
      <dsp:spPr>
        <a:xfrm>
          <a:off x="641644" y="3235960"/>
          <a:ext cx="8057560" cy="924560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870" tIns="127000" rIns="127000" bIns="1270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/>
        </a:p>
      </dsp:txBody>
      <dsp:txXfrm>
        <a:off x="641644" y="3235960"/>
        <a:ext cx="8057560" cy="924560"/>
      </dsp:txXfrm>
    </dsp:sp>
    <dsp:sp modelId="{26CA811C-248C-4ECA-975F-387B410CA46F}">
      <dsp:nvSpPr>
        <dsp:cNvPr id="0" name=""/>
        <dsp:cNvSpPr/>
      </dsp:nvSpPr>
      <dsp:spPr>
        <a:xfrm>
          <a:off x="63794" y="3120390"/>
          <a:ext cx="1155699" cy="11556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76200" y="8824913"/>
            <a:ext cx="6705600" cy="273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828675" y="8763000"/>
            <a:ext cx="5622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6457950" algn="r"/>
              </a:tabLst>
              <a:defRPr/>
            </a:pPr>
            <a:r>
              <a:rPr lang="en-US" sz="1000" dirty="0">
                <a:latin typeface="Arial" pitchFamily="34" charset="0"/>
                <a:cs typeface="+mn-cs"/>
              </a:rPr>
              <a:t>Basic Business Statistics:, 10/e	© 2006 Prentice Hall, Inc.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71438" y="55563"/>
            <a:ext cx="6715125" cy="273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3257550" algn="ctr"/>
                <a:tab pos="6457950" algn="r"/>
              </a:tabLst>
              <a:defRPr/>
            </a:pPr>
            <a:r>
              <a:rPr lang="en-US" sz="1200">
                <a:latin typeface="Arial" pitchFamily="34" charset="0"/>
                <a:cs typeface="+mn-cs"/>
              </a:rPr>
              <a:t>	Chapter 1		 1-</a:t>
            </a:r>
            <a:fld id="{25006161-E7C1-41BA-9A94-9564703FC8F3}" type="slidenum">
              <a:rPr lang="en-US" sz="1200">
                <a:latin typeface="Arial" pitchFamily="34" charset="0"/>
                <a:cs typeface="+mn-cs"/>
              </a:rPr>
              <a:pPr eaLnBrk="0" hangingPunct="0">
                <a:tabLst>
                  <a:tab pos="285750" algn="l"/>
                  <a:tab pos="3257550" algn="ctr"/>
                  <a:tab pos="6457950" algn="r"/>
                </a:tabLst>
                <a:defRPr/>
              </a:pPr>
              <a:t>‹#›</a:t>
            </a:fld>
            <a:endParaRPr lang="en-US" sz="1200"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103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581400"/>
            <a:ext cx="5029200" cy="487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71600" y="533400"/>
            <a:ext cx="4191000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1120775" y="3581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1120775" y="3886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1120775" y="4191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1120775" y="4495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1120775" y="4800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120775" y="5105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1120775" y="5105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1120775" y="5410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1120775" y="5715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1120775" y="6019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1120775" y="6324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1120775" y="6629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1120775" y="6934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1120775" y="7239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1120775" y="7543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1120775" y="7848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1120775" y="8153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1120775" y="8458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523875" y="8763000"/>
            <a:ext cx="5851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7788" y="61913"/>
            <a:ext cx="6702425" cy="273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3257550" algn="ctr"/>
                <a:tab pos="6457950" algn="r"/>
              </a:tabLst>
              <a:defRPr/>
            </a:pPr>
            <a:r>
              <a:rPr lang="en-US" sz="1200">
                <a:latin typeface="Arial" pitchFamily="34" charset="0"/>
                <a:cs typeface="+mn-cs"/>
              </a:rPr>
              <a:t>	Chapter 1		1-</a:t>
            </a:r>
            <a:fld id="{DE37599C-A8EF-4244-9776-77220BBAA149}" type="slidenum">
              <a:rPr lang="en-US" sz="1200">
                <a:latin typeface="Arial" pitchFamily="34" charset="0"/>
                <a:cs typeface="+mn-cs"/>
              </a:rPr>
              <a:pPr eaLnBrk="0" hangingPunct="0">
                <a:tabLst>
                  <a:tab pos="285750" algn="l"/>
                  <a:tab pos="3257550" algn="ctr"/>
                  <a:tab pos="6457950" algn="r"/>
                </a:tabLst>
                <a:defRPr/>
              </a:pPr>
              <a:t>‹#›</a:t>
            </a:fld>
            <a:endParaRPr lang="en-US" sz="1200">
              <a:latin typeface="Arial" pitchFamily="34" charset="0"/>
              <a:cs typeface="+mn-cs"/>
            </a:endParaRPr>
          </a:p>
        </p:txBody>
      </p:sp>
      <p:sp>
        <p:nvSpPr>
          <p:cNvPr id="2074" name="Rectangle 26"/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tabLst>
                <a:tab pos="285750" algn="l"/>
                <a:tab pos="6457950" algn="r"/>
              </a:tabLst>
              <a:defRPr/>
            </a:pPr>
            <a:r>
              <a:rPr lang="en-US" sz="1000" dirty="0">
                <a:latin typeface="Arial" pitchFamily="34" charset="0"/>
                <a:cs typeface="+mn-cs"/>
              </a:rPr>
              <a:t>Basic Business Statistics:, 10/e	© 2006 Prentice Hall, Inc.</a:t>
            </a:r>
          </a:p>
        </p:txBody>
      </p:sp>
    </p:spTree>
    <p:extLst>
      <p:ext uri="{BB962C8B-B14F-4D97-AF65-F5344CB8AC3E}">
        <p14:creationId xmlns:p14="http://schemas.microsoft.com/office/powerpoint/2010/main" val="169100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85900" y="533400"/>
            <a:ext cx="39624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EC7AC2C-094C-476B-B1D6-E3FB0E173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4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85900" y="533400"/>
            <a:ext cx="39624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4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82763" y="609600"/>
            <a:ext cx="3444875" cy="2584450"/>
          </a:xfrm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82763" y="609600"/>
            <a:ext cx="3444875" cy="2584450"/>
          </a:xfrm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82763" y="609600"/>
            <a:ext cx="3444875" cy="2584450"/>
          </a:xfrm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82763" y="609600"/>
            <a:ext cx="3444875" cy="2584450"/>
          </a:xfrm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82763" y="609600"/>
            <a:ext cx="3444875" cy="2584450"/>
          </a:xfrm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82763" y="609600"/>
            <a:ext cx="3444875" cy="2584450"/>
          </a:xfrm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64"/>
          <p:cNvGrpSpPr>
            <a:grpSpLocks/>
          </p:cNvGrpSpPr>
          <p:nvPr userDrawn="1"/>
        </p:nvGrpSpPr>
        <p:grpSpPr bwMode="auto">
          <a:xfrm>
            <a:off x="134938" y="2438400"/>
            <a:ext cx="9009062" cy="1181100"/>
            <a:chOff x="0" y="1536"/>
            <a:chExt cx="5675" cy="744"/>
          </a:xfrm>
        </p:grpSpPr>
        <p:grpSp>
          <p:nvGrpSpPr>
            <p:cNvPr id="5" name="Group 1065"/>
            <p:cNvGrpSpPr>
              <a:grpSpLocks/>
            </p:cNvGrpSpPr>
            <p:nvPr userDrawn="1"/>
          </p:nvGrpSpPr>
          <p:grpSpPr bwMode="auto">
            <a:xfrm>
              <a:off x="185" y="1604"/>
              <a:ext cx="449" cy="297"/>
              <a:chOff x="720" y="336"/>
              <a:chExt cx="624" cy="432"/>
            </a:xfrm>
          </p:grpSpPr>
          <p:sp>
            <p:nvSpPr>
              <p:cNvPr id="12" name="Rectangle 1066"/>
              <p:cNvSpPr>
                <a:spLocks noChangeArrowheads="1"/>
              </p:cNvSpPr>
              <p:nvPr userDrawn="1"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Arial" pitchFamily="34" charset="0"/>
                  <a:cs typeface="+mn-cs"/>
                </a:endParaRPr>
              </a:p>
            </p:txBody>
          </p:sp>
          <p:sp>
            <p:nvSpPr>
              <p:cNvPr id="13" name="Rectangle 1067"/>
              <p:cNvSpPr>
                <a:spLocks noChangeArrowheads="1"/>
              </p:cNvSpPr>
              <p:nvPr userDrawn="1"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Arial" pitchFamily="34" charset="0"/>
                  <a:cs typeface="+mn-cs"/>
                </a:endParaRPr>
              </a:p>
            </p:txBody>
          </p:sp>
        </p:grpSp>
        <p:sp>
          <p:nvSpPr>
            <p:cNvPr id="6" name="Rectangle 1068"/>
            <p:cNvSpPr>
              <a:spLocks noChangeArrowheads="1"/>
            </p:cNvSpPr>
            <p:nvPr userDrawn="1"/>
          </p:nvSpPr>
          <p:spPr bwMode="auto">
            <a:xfrm>
              <a:off x="432" y="1868"/>
              <a:ext cx="294" cy="298"/>
            </a:xfrm>
            <a:prstGeom prst="rect">
              <a:avLst/>
            </a:prstGeom>
            <a:gradFill rotWithShape="1">
              <a:gsLst>
                <a:gs pos="0">
                  <a:srgbClr val="339966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7" name="Rectangle 1069"/>
            <p:cNvSpPr>
              <a:spLocks noChangeArrowheads="1"/>
            </p:cNvSpPr>
            <p:nvPr userDrawn="1"/>
          </p:nvSpPr>
          <p:spPr bwMode="auto">
            <a:xfrm>
              <a:off x="245" y="1868"/>
              <a:ext cx="187" cy="298"/>
            </a:xfrm>
            <a:prstGeom prst="rect">
              <a:avLst/>
            </a:pr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8" name="Rectangle 1070"/>
            <p:cNvSpPr>
              <a:spLocks noChangeArrowheads="1"/>
            </p:cNvSpPr>
            <p:nvPr userDrawn="1"/>
          </p:nvSpPr>
          <p:spPr bwMode="auto">
            <a:xfrm>
              <a:off x="144" y="2016"/>
              <a:ext cx="353" cy="26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C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" name="Rectangle 1071"/>
            <p:cNvSpPr>
              <a:spLocks noChangeArrowheads="1"/>
            </p:cNvSpPr>
            <p:nvPr userDrawn="1"/>
          </p:nvSpPr>
          <p:spPr bwMode="auto">
            <a:xfrm>
              <a:off x="0" y="1823"/>
              <a:ext cx="353" cy="26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10" name="Rectangle 1072"/>
            <p:cNvSpPr>
              <a:spLocks noChangeArrowheads="1"/>
            </p:cNvSpPr>
            <p:nvPr userDrawn="1"/>
          </p:nvSpPr>
          <p:spPr bwMode="auto">
            <a:xfrm>
              <a:off x="400" y="1536"/>
              <a:ext cx="20" cy="66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11" name="Rectangle 1073"/>
            <p:cNvSpPr>
              <a:spLocks noChangeArrowheads="1"/>
            </p:cNvSpPr>
            <p:nvPr userDrawn="1"/>
          </p:nvSpPr>
          <p:spPr bwMode="auto">
            <a:xfrm flipV="1">
              <a:off x="199" y="2052"/>
              <a:ext cx="5476" cy="3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</p:grpSp>
      <p:sp>
        <p:nvSpPr>
          <p:cNvPr id="93196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990600" y="1833563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3197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1438"/>
            <a:ext cx="6400800" cy="17621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07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713625CD-EF2A-41FE-8FBE-795D3232A3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33040FC4-9F06-499F-84D0-9163B2876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28600"/>
            <a:ext cx="2019300" cy="61325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905500" cy="61325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033B4EA2-684E-4446-A82B-1D077104E7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28600"/>
            <a:ext cx="738346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828800"/>
            <a:ext cx="8077200" cy="453231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B50B3974-EDCA-482F-A95B-03DCB5CEB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28600"/>
            <a:ext cx="7383462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28800"/>
            <a:ext cx="3962400" cy="4532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28800"/>
            <a:ext cx="3962400" cy="4532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583A79CB-8955-4597-AFD8-1489DB7F0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058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286D2AC-B0F5-41AD-8620-E048191860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67B62B8D-91A0-4A24-871D-2CE53B8580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9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2CB3198D-C55E-46E6-8960-576AED3871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3A5AFF03-CB7E-4540-A95D-F3D46D2FA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962400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28800"/>
            <a:ext cx="3962400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AC5C1BC3-E588-48DF-8190-F88F06B579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268C2F8D-7C82-483C-85EF-21973E799A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A26DE1FC-4FE4-4069-8429-1C32AA1F35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40C569E1-E610-4DC0-B504-4B1C515791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9F13497E-BB0C-489B-9863-1A1EA60CE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 1-</a:t>
            </a:r>
            <a:fld id="{33163078-5BE5-46C7-A658-1F7ED78F5F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28600"/>
            <a:ext cx="73834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2531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8077200" cy="453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1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341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Chap 1-</a:t>
            </a:r>
            <a:fld id="{16AE41C4-3E57-4B32-BF39-9ECE6D003A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2533" name="Group 15"/>
          <p:cNvGrpSpPr>
            <a:grpSpLocks/>
          </p:cNvGrpSpPr>
          <p:nvPr userDrawn="1"/>
        </p:nvGrpSpPr>
        <p:grpSpPr bwMode="auto">
          <a:xfrm>
            <a:off x="0" y="609600"/>
            <a:ext cx="9009063" cy="1181100"/>
            <a:chOff x="0" y="1536"/>
            <a:chExt cx="5675" cy="744"/>
          </a:xfrm>
        </p:grpSpPr>
        <p:grpSp>
          <p:nvGrpSpPr>
            <p:cNvPr id="22535" name="Group 16"/>
            <p:cNvGrpSpPr>
              <a:grpSpLocks/>
            </p:cNvGrpSpPr>
            <p:nvPr userDrawn="1"/>
          </p:nvGrpSpPr>
          <p:grpSpPr bwMode="auto">
            <a:xfrm>
              <a:off x="183" y="1604"/>
              <a:ext cx="448" cy="297"/>
              <a:chOff x="720" y="336"/>
              <a:chExt cx="624" cy="432"/>
            </a:xfrm>
          </p:grpSpPr>
          <p:sp>
            <p:nvSpPr>
              <p:cNvPr id="92177" name="Rectangle 17"/>
              <p:cNvSpPr>
                <a:spLocks noChangeArrowheads="1"/>
              </p:cNvSpPr>
              <p:nvPr userDrawn="1"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Arial" pitchFamily="34" charset="0"/>
                  <a:cs typeface="+mn-cs"/>
                </a:endParaRPr>
              </a:p>
            </p:txBody>
          </p:sp>
          <p:sp>
            <p:nvSpPr>
              <p:cNvPr id="92178" name="Rectangle 18"/>
              <p:cNvSpPr>
                <a:spLocks noChangeArrowheads="1"/>
              </p:cNvSpPr>
              <p:nvPr userDrawn="1"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Arial" pitchFamily="34" charset="0"/>
                  <a:cs typeface="+mn-cs"/>
                </a:endParaRPr>
              </a:p>
            </p:txBody>
          </p:sp>
        </p:grpSp>
        <p:sp>
          <p:nvSpPr>
            <p:cNvPr id="92179" name="Rectangle 19"/>
            <p:cNvSpPr>
              <a:spLocks noChangeArrowheads="1"/>
            </p:cNvSpPr>
            <p:nvPr userDrawn="1"/>
          </p:nvSpPr>
          <p:spPr bwMode="auto">
            <a:xfrm>
              <a:off x="432" y="1868"/>
              <a:ext cx="294" cy="298"/>
            </a:xfrm>
            <a:prstGeom prst="rect">
              <a:avLst/>
            </a:prstGeom>
            <a:gradFill rotWithShape="1">
              <a:gsLst>
                <a:gs pos="0">
                  <a:srgbClr val="339966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0" name="Rectangle 20"/>
            <p:cNvSpPr>
              <a:spLocks noChangeArrowheads="1"/>
            </p:cNvSpPr>
            <p:nvPr userDrawn="1"/>
          </p:nvSpPr>
          <p:spPr bwMode="auto">
            <a:xfrm>
              <a:off x="245" y="1868"/>
              <a:ext cx="187" cy="298"/>
            </a:xfrm>
            <a:prstGeom prst="rect">
              <a:avLst/>
            </a:pr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1" name="Rectangle 21"/>
            <p:cNvSpPr>
              <a:spLocks noChangeArrowheads="1"/>
            </p:cNvSpPr>
            <p:nvPr userDrawn="1"/>
          </p:nvSpPr>
          <p:spPr bwMode="auto">
            <a:xfrm>
              <a:off x="144" y="2016"/>
              <a:ext cx="353" cy="26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CC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2" name="Rectangle 22"/>
            <p:cNvSpPr>
              <a:spLocks noChangeArrowheads="1"/>
            </p:cNvSpPr>
            <p:nvPr userDrawn="1"/>
          </p:nvSpPr>
          <p:spPr bwMode="auto">
            <a:xfrm>
              <a:off x="0" y="1823"/>
              <a:ext cx="353" cy="26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3" name="Rectangle 23"/>
            <p:cNvSpPr>
              <a:spLocks noChangeArrowheads="1"/>
            </p:cNvSpPr>
            <p:nvPr userDrawn="1"/>
          </p:nvSpPr>
          <p:spPr bwMode="auto">
            <a:xfrm>
              <a:off x="400" y="1536"/>
              <a:ext cx="20" cy="66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  <p:sp>
          <p:nvSpPr>
            <p:cNvPr id="92184" name="Rectangle 24"/>
            <p:cNvSpPr>
              <a:spLocks noChangeArrowheads="1"/>
            </p:cNvSpPr>
            <p:nvPr userDrawn="1"/>
          </p:nvSpPr>
          <p:spPr bwMode="auto">
            <a:xfrm flipV="1">
              <a:off x="199" y="2052"/>
              <a:ext cx="5476" cy="3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Arial" pitchFamily="34" charset="0"/>
                <a:cs typeface="+mn-cs"/>
              </a:endParaRPr>
            </a:p>
          </p:txBody>
        </p:sp>
      </p:grpSp>
      <p:sp>
        <p:nvSpPr>
          <p:cNvPr id="18" name="Footer Placeholder 17"/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6599238"/>
            <a:ext cx="4419600" cy="25876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  <p:sldLayoutId id="214748367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2pPr>
      <a:lvl3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3pPr>
      <a:lvl4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4pPr>
      <a:lvl5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5pPr>
      <a:lvl6pPr marL="4572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6pPr>
      <a:lvl7pPr marL="9144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7pPr>
      <a:lvl8pPr marL="13716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8pPr>
      <a:lvl9pPr marL="18288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9pPr>
    </p:titleStyle>
    <p:bodyStyle>
      <a:lvl1pPr marL="320675" indent="-320675" algn="l" defTabSz="85248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93738" indent="-268288" algn="l" defTabSz="852488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068388" indent="-215900" algn="l" defTabSz="8524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493838" indent="-212725" algn="l" defTabSz="85248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1919288" indent="-212725" algn="l" defTabSz="852488" rtl="0" eaLnBrk="0" fontAlgn="base" hangingPunct="0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3764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8336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2908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7480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388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B62B8D-91A0-4A24-871D-2CE53B8580D5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28600" y="1143000"/>
            <a:ext cx="373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7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381000" y="1833563"/>
            <a:ext cx="8610600" cy="1143000"/>
          </a:xfrm>
        </p:spPr>
        <p:txBody>
          <a:bodyPr/>
          <a:lstStyle/>
          <a:p>
            <a:pPr eaLnBrk="1" hangingPunct="1"/>
            <a:r>
              <a:rPr lang="en-US" b="1" dirty="0" err="1"/>
              <a:t>Bài</a:t>
            </a:r>
            <a:r>
              <a:rPr lang="en-US" b="1" dirty="0"/>
              <a:t> </a:t>
            </a:r>
            <a:r>
              <a:rPr lang="en-US" b="1" dirty="0" smtClean="0"/>
              <a:t>9</a:t>
            </a:r>
            <a:r>
              <a:rPr lang="en-US" b="1" smtClean="0"/>
              <a:t>:</a:t>
            </a:r>
            <a:r>
              <a:rPr lang="en-US" smtClean="0"/>
              <a:t> </a:t>
            </a:r>
            <a:r>
              <a:rPr lang="en-US" smtClean="0"/>
              <a:t>Kiểm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  <p:sp>
        <p:nvSpPr>
          <p:cNvPr id="1741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1438"/>
            <a:ext cx="6400800" cy="1833562"/>
          </a:xfrm>
        </p:spPr>
        <p:txBody>
          <a:bodyPr/>
          <a:lstStyle/>
          <a:p>
            <a:pPr eaLnBrk="1" hangingPunct="1"/>
            <a:endParaRPr lang="en-US" sz="3500" dirty="0" smtClean="0"/>
          </a:p>
        </p:txBody>
      </p:sp>
      <p:sp>
        <p:nvSpPr>
          <p:cNvPr id="4" name="Rectangle 107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KTXH</a:t>
            </a:r>
            <a:endParaRPr lang="en-US" dirty="0"/>
          </a:p>
        </p:txBody>
      </p:sp>
      <p:sp>
        <p:nvSpPr>
          <p:cNvPr id="17410" name="Footer Placeholder 17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b="1" dirty="0" err="1" smtClean="0"/>
              <a:t>Bộ</a:t>
            </a:r>
            <a:r>
              <a:rPr lang="en-US" b="1" dirty="0" smtClean="0"/>
              <a:t> </a:t>
            </a:r>
            <a:r>
              <a:rPr lang="en-US" b="1" dirty="0" err="1" smtClean="0"/>
              <a:t>môn</a:t>
            </a:r>
            <a:r>
              <a:rPr lang="en-US" b="1" dirty="0" smtClean="0"/>
              <a:t> </a:t>
            </a:r>
            <a:r>
              <a:rPr lang="en-US" b="1" dirty="0" err="1" smtClean="0"/>
              <a:t>Toán</a:t>
            </a:r>
            <a:r>
              <a:rPr lang="en-US" b="1" dirty="0" smtClean="0"/>
              <a:t> – </a:t>
            </a:r>
            <a:r>
              <a:rPr lang="en-US" b="1" dirty="0" err="1" smtClean="0"/>
              <a:t>Đại</a:t>
            </a:r>
            <a:r>
              <a:rPr lang="en-US" b="1" dirty="0" smtClean="0"/>
              <a:t> </a:t>
            </a:r>
            <a:r>
              <a:rPr lang="en-US" b="1" dirty="0" err="1" smtClean="0"/>
              <a:t>học</a:t>
            </a:r>
            <a:r>
              <a:rPr lang="en-US" b="1" dirty="0" smtClean="0"/>
              <a:t> </a:t>
            </a:r>
            <a:r>
              <a:rPr lang="en-US" b="1" dirty="0" err="1" smtClean="0"/>
              <a:t>Thăng</a:t>
            </a:r>
            <a:r>
              <a:rPr lang="en-US" b="1" dirty="0" smtClean="0"/>
              <a:t> Long</a:t>
            </a:r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baseline="-25000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76400"/>
            <a:ext cx="8153400" cy="4953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đơn</a:t>
            </a:r>
            <a:r>
              <a:rPr lang="en-US" sz="2400" dirty="0" smtClean="0"/>
              <a:t> </a:t>
            </a:r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nó</a:t>
            </a:r>
            <a:r>
              <a:rPr lang="en-US" sz="2400" dirty="0" smtClean="0"/>
              <a:t> </a:t>
            </a:r>
            <a:r>
              <a:rPr lang="en-US" sz="2400" dirty="0" err="1" smtClean="0"/>
              <a:t>chỉ</a:t>
            </a:r>
            <a:r>
              <a:rPr lang="en-US" sz="2400" dirty="0" smtClean="0"/>
              <a:t> </a:t>
            </a:r>
            <a:r>
              <a:rPr lang="en-US" sz="2400" dirty="0" err="1" smtClean="0"/>
              <a:t>liên</a:t>
            </a:r>
            <a:r>
              <a:rPr lang="en-US" sz="2400" dirty="0" smtClean="0"/>
              <a:t> </a:t>
            </a:r>
            <a:r>
              <a:rPr lang="en-US" sz="2400" dirty="0" err="1" smtClean="0"/>
              <a:t>quan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trị</a:t>
            </a:r>
            <a:r>
              <a:rPr lang="en-US" sz="2400" dirty="0" smtClean="0"/>
              <a:t> </a:t>
            </a:r>
            <a:r>
              <a:rPr lang="en-US" sz="2400" dirty="0" err="1" smtClean="0"/>
              <a:t>duy</a:t>
            </a:r>
            <a:r>
              <a:rPr lang="en-US" sz="2400" dirty="0" smtClean="0"/>
              <a:t> </a:t>
            </a:r>
            <a:r>
              <a:rPr lang="en-US" sz="2400" dirty="0" err="1" smtClean="0"/>
              <a:t>nhất</a:t>
            </a:r>
            <a:r>
              <a:rPr lang="en-US" sz="2400" dirty="0" smtClean="0"/>
              <a:t>. </a:t>
            </a:r>
            <a:r>
              <a:rPr lang="en-US" sz="2400" dirty="0" err="1" smtClean="0"/>
              <a:t>Chẳng</a:t>
            </a:r>
            <a:r>
              <a:rPr lang="en-US" sz="2400" dirty="0" smtClean="0"/>
              <a:t> </a:t>
            </a:r>
            <a:r>
              <a:rPr lang="en-US" sz="2400" dirty="0" err="1" smtClean="0"/>
              <a:t>hạn</a:t>
            </a:r>
            <a:r>
              <a:rPr lang="en-US" sz="2400" dirty="0" smtClean="0"/>
              <a:t> </a:t>
            </a:r>
            <a:r>
              <a:rPr lang="el-GR" sz="2400" dirty="0" smtClean="0">
                <a:cs typeface="Arial" charset="0"/>
                <a:sym typeface="Symbol" pitchFamily="18" charset="2"/>
              </a:rPr>
              <a:t>μ</a:t>
            </a:r>
            <a:r>
              <a:rPr lang="en-US" sz="2400" dirty="0" smtClean="0">
                <a:cs typeface="Arial" charset="0"/>
                <a:sym typeface="Symbol" pitchFamily="18" charset="2"/>
              </a:rPr>
              <a:t>=30.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err="1"/>
              <a:t>Giả</a:t>
            </a:r>
            <a:r>
              <a:rPr lang="en-US" sz="2400" dirty="0"/>
              <a:t> </a:t>
            </a:r>
            <a:r>
              <a:rPr lang="en-US" sz="2400" dirty="0" err="1"/>
              <a:t>thuyết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 smtClean="0"/>
              <a:t>kép</a:t>
            </a:r>
            <a:r>
              <a:rPr lang="en-US" sz="2400" dirty="0" smtClean="0"/>
              <a:t> </a:t>
            </a:r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nó</a:t>
            </a:r>
            <a:r>
              <a:rPr lang="en-US" sz="2400" dirty="0" smtClean="0"/>
              <a:t> </a:t>
            </a:r>
            <a:r>
              <a:rPr lang="en-US" sz="2400" dirty="0" err="1" smtClean="0"/>
              <a:t>liên</a:t>
            </a:r>
            <a:r>
              <a:rPr lang="en-US" sz="2400" dirty="0" smtClean="0"/>
              <a:t> </a:t>
            </a:r>
            <a:r>
              <a:rPr lang="en-US" sz="2400" dirty="0" err="1" smtClean="0"/>
              <a:t>quan</a:t>
            </a:r>
            <a:r>
              <a:rPr lang="en-US" sz="2400" dirty="0" smtClean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phạm</a:t>
            </a:r>
            <a:r>
              <a:rPr lang="en-US" sz="2400" dirty="0" smtClean="0"/>
              <a:t> vi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 smtClean="0"/>
              <a:t>trị</a:t>
            </a:r>
            <a:r>
              <a:rPr lang="en-US" sz="2400" dirty="0" smtClean="0"/>
              <a:t>. </a:t>
            </a:r>
            <a:r>
              <a:rPr lang="en-US" sz="2400" dirty="0" err="1"/>
              <a:t>Chẳng</a:t>
            </a:r>
            <a:r>
              <a:rPr lang="en-US" sz="2400" dirty="0"/>
              <a:t> </a:t>
            </a:r>
            <a:r>
              <a:rPr lang="en-US" sz="2400" dirty="0" err="1" smtClean="0"/>
              <a:t>hạn</a:t>
            </a:r>
            <a:r>
              <a:rPr lang="en-US" sz="2400" dirty="0" smtClean="0"/>
              <a:t> </a:t>
            </a:r>
            <a:r>
              <a:rPr lang="el-GR" sz="2400" dirty="0" smtClean="0">
                <a:cs typeface="Arial" charset="0"/>
                <a:sym typeface="Symbol" pitchFamily="18" charset="2"/>
              </a:rPr>
              <a:t>μ</a:t>
            </a:r>
            <a:r>
              <a:rPr lang="en-US" sz="2400" dirty="0" smtClean="0">
                <a:cs typeface="Arial" charset="0"/>
                <a:sym typeface="Symbol" pitchFamily="18" charset="2"/>
              </a:rPr>
              <a:t>&gt;30, </a:t>
            </a:r>
            <a:r>
              <a:rPr lang="el-GR" sz="2400" dirty="0" smtClean="0">
                <a:cs typeface="Arial" charset="0"/>
                <a:sym typeface="Symbol" pitchFamily="18" charset="2"/>
              </a:rPr>
              <a:t>μ</a:t>
            </a:r>
            <a:r>
              <a:rPr lang="en-US" sz="2400" dirty="0" smtClean="0">
                <a:cs typeface="Arial" charset="0"/>
                <a:sym typeface="Symbol" pitchFamily="18" charset="2"/>
              </a:rPr>
              <a:t>&lt;30, </a:t>
            </a:r>
            <a:r>
              <a:rPr lang="el-GR" sz="2400" dirty="0" smtClean="0">
                <a:cs typeface="Arial" charset="0"/>
                <a:sym typeface="Symbol" pitchFamily="18" charset="2"/>
              </a:rPr>
              <a:t>μ</a:t>
            </a:r>
            <a:r>
              <a:rPr lang="en-US" sz="2400" dirty="0" smtClean="0">
                <a:cs typeface="Arial" charset="0"/>
                <a:sym typeface="Symbol" pitchFamily="18" charset="2"/>
              </a:rPr>
              <a:t> ≠ 30, </a:t>
            </a:r>
            <a:r>
              <a:rPr lang="el-GR" sz="2400" dirty="0" smtClean="0">
                <a:cs typeface="Arial" charset="0"/>
                <a:sym typeface="Symbol" pitchFamily="18" charset="2"/>
              </a:rPr>
              <a:t>μ≥</a:t>
            </a:r>
            <a:r>
              <a:rPr lang="en-US" sz="2400" dirty="0" smtClean="0">
                <a:cs typeface="Arial" charset="0"/>
                <a:sym typeface="Symbol" pitchFamily="18" charset="2"/>
              </a:rPr>
              <a:t>30,…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000" dirty="0" err="1" smtClean="0"/>
              <a:t>Giả</a:t>
            </a:r>
            <a:r>
              <a:rPr lang="en-US" sz="2000" dirty="0" smtClean="0"/>
              <a:t> </a:t>
            </a:r>
            <a:r>
              <a:rPr lang="en-US" sz="2000" dirty="0" err="1" smtClean="0"/>
              <a:t>thuyết</a:t>
            </a:r>
            <a:r>
              <a:rPr lang="en-US" sz="2000" dirty="0" smtClean="0"/>
              <a:t> </a:t>
            </a:r>
            <a:r>
              <a:rPr lang="en-US" sz="2000" dirty="0" err="1" smtClean="0"/>
              <a:t>dạng</a:t>
            </a:r>
            <a:r>
              <a:rPr lang="en-US" sz="2000" dirty="0" smtClean="0"/>
              <a:t> </a:t>
            </a:r>
            <a:r>
              <a:rPr lang="el-GR" sz="2000" dirty="0">
                <a:cs typeface="Arial" charset="0"/>
                <a:sym typeface="Symbol" pitchFamily="18" charset="2"/>
              </a:rPr>
              <a:t>μ</a:t>
            </a:r>
            <a:r>
              <a:rPr lang="en-US" sz="2000" dirty="0">
                <a:cs typeface="Arial" charset="0"/>
                <a:sym typeface="Symbol" pitchFamily="18" charset="2"/>
              </a:rPr>
              <a:t> ≠ </a:t>
            </a:r>
            <a:r>
              <a:rPr lang="en-US" sz="2000" dirty="0" smtClean="0">
                <a:cs typeface="Arial" charset="0"/>
                <a:sym typeface="Symbol" pitchFamily="18" charset="2"/>
              </a:rPr>
              <a:t>30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là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loại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hai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bên</a:t>
            </a:r>
            <a:r>
              <a:rPr lang="en-US" sz="2000" dirty="0" smtClean="0">
                <a:cs typeface="Arial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000" dirty="0" err="1" smtClean="0">
                <a:cs typeface="Arial" charset="0"/>
                <a:sym typeface="Symbol" pitchFamily="18" charset="2"/>
              </a:rPr>
              <a:t>Giả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thuyết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dạng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l-GR" sz="2000" dirty="0">
                <a:cs typeface="Arial" charset="0"/>
                <a:sym typeface="Symbol" pitchFamily="18" charset="2"/>
              </a:rPr>
              <a:t>μ</a:t>
            </a:r>
            <a:r>
              <a:rPr lang="en-US" sz="2000" dirty="0">
                <a:cs typeface="Arial" charset="0"/>
                <a:sym typeface="Symbol" pitchFamily="18" charset="2"/>
              </a:rPr>
              <a:t> </a:t>
            </a:r>
            <a:r>
              <a:rPr lang="en-US" sz="2000" dirty="0" smtClean="0">
                <a:cs typeface="Arial" charset="0"/>
                <a:sym typeface="Symbol" pitchFamily="18" charset="2"/>
              </a:rPr>
              <a:t>&gt; 30, </a:t>
            </a:r>
            <a:r>
              <a:rPr lang="el-GR" sz="2000" dirty="0" smtClean="0">
                <a:cs typeface="Arial" charset="0"/>
                <a:sym typeface="Symbol" pitchFamily="18" charset="2"/>
              </a:rPr>
              <a:t>μ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l-GR" sz="2000" dirty="0">
                <a:cs typeface="Arial" charset="0"/>
                <a:sym typeface="Symbol" pitchFamily="18" charset="2"/>
              </a:rPr>
              <a:t>≥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30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là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dạng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đuôi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phải</a:t>
            </a:r>
            <a:r>
              <a:rPr lang="en-US" sz="2000" dirty="0" smtClean="0">
                <a:cs typeface="Arial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000" dirty="0" err="1" smtClean="0">
                <a:cs typeface="Arial" charset="0"/>
                <a:sym typeface="Symbol" pitchFamily="18" charset="2"/>
              </a:rPr>
              <a:t>Giả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thuyết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dạng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l-GR" sz="2000" dirty="0">
                <a:cs typeface="Arial" charset="0"/>
                <a:sym typeface="Symbol" pitchFamily="18" charset="2"/>
              </a:rPr>
              <a:t>μ</a:t>
            </a:r>
            <a:r>
              <a:rPr lang="en-US" sz="2000" dirty="0" smtClean="0">
                <a:cs typeface="Arial" charset="0"/>
                <a:sym typeface="Symbol" pitchFamily="18" charset="2"/>
              </a:rPr>
              <a:t>&lt;30, </a:t>
            </a:r>
            <a:r>
              <a:rPr lang="el-GR" sz="2000" dirty="0" smtClean="0">
                <a:cs typeface="Arial" charset="0"/>
                <a:sym typeface="Symbol" pitchFamily="18" charset="2"/>
              </a:rPr>
              <a:t>μ</a:t>
            </a:r>
            <a:r>
              <a:rPr lang="en-US" sz="2000" dirty="0" smtClean="0">
                <a:cs typeface="Arial" charset="0"/>
                <a:sym typeface="Symbol" pitchFamily="18" charset="2"/>
              </a:rPr>
              <a:t>≤30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là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dạng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đuôi</a:t>
            </a:r>
            <a:r>
              <a:rPr lang="en-US" sz="2000" dirty="0" smtClean="0">
                <a:cs typeface="Arial" charset="0"/>
                <a:sym typeface="Symbol" pitchFamily="18" charset="2"/>
              </a:rPr>
              <a:t> </a:t>
            </a:r>
            <a:r>
              <a:rPr lang="en-US" sz="2000" dirty="0" err="1" smtClean="0">
                <a:cs typeface="Arial" charset="0"/>
                <a:sym typeface="Symbol" pitchFamily="18" charset="2"/>
              </a:rPr>
              <a:t>trái</a:t>
            </a:r>
            <a:r>
              <a:rPr lang="en-US" sz="2000" dirty="0" smtClean="0">
                <a:cs typeface="Arial" charset="0"/>
                <a:sym typeface="Symbol" pitchFamily="18" charset="2"/>
              </a:rPr>
              <a:t>.</a:t>
            </a:r>
            <a:endParaRPr lang="en-US" sz="2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1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228600"/>
            <a:ext cx="7993062" cy="990600"/>
          </a:xfrm>
        </p:spPr>
        <p:txBody>
          <a:bodyPr/>
          <a:lstStyle/>
          <a:p>
            <a:pPr eaLnBrk="1" hangingPunct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lầm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mắc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85800" y="1752600"/>
                <a:ext cx="8229600" cy="4343400"/>
              </a:xfrm>
            </p:spPr>
            <p:txBody>
              <a:bodyPr/>
              <a:lstStyle/>
              <a:p>
                <a:pPr eaLnBrk="1" hangingPunct="1"/>
                <a:r>
                  <a:rPr lang="en-US" sz="2400" b="1" dirty="0" err="1" smtClean="0"/>
                  <a:t>Sai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lầm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loại</a:t>
                </a:r>
                <a:r>
                  <a:rPr lang="en-US" sz="2400" b="1" dirty="0" smtClean="0"/>
                  <a:t> I</a:t>
                </a:r>
                <a:r>
                  <a:rPr lang="en-US" sz="2400" dirty="0" smtClean="0"/>
                  <a:t> </a:t>
                </a:r>
              </a:p>
              <a:p>
                <a:pPr lvl="1" eaLnBrk="1" hangingPunct="1"/>
                <a:r>
                  <a:rPr lang="en-US" dirty="0" err="1" smtClean="0"/>
                  <a:t>Bác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bỏ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giả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thuyết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trên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thực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tế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đúng.</a:t>
                </a:r>
              </a:p>
              <a:p>
                <a:pPr lvl="1" eaLnBrk="1" hangingPunct="1"/>
                <a:r>
                  <a:rPr lang="en-US" dirty="0" err="1" smtClean="0"/>
                  <a:t>Xác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suất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xảy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lầm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loại</a:t>
                </a:r>
                <a:r>
                  <a:rPr lang="en-US" dirty="0" smtClean="0"/>
                  <a:t> I </a:t>
                </a:r>
                <a:r>
                  <a:rPr lang="en-US" dirty="0" err="1" smtClean="0"/>
                  <a:t>được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đặt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b="1" dirty="0" smtClean="0">
                    <a:sym typeface="Symbol" pitchFamily="18" charset="2"/>
                  </a:rPr>
                  <a:t></a:t>
                </a:r>
              </a:p>
              <a:p>
                <a:pPr lvl="2" eaLnBrk="1" hangingPunct="1">
                  <a:lnSpc>
                    <a:spcPct val="140000"/>
                  </a:lnSpc>
                </a:pPr>
                <a:r>
                  <a:rPr lang="en-US" sz="2400" b="1" dirty="0">
                    <a:sym typeface="Symbol" pitchFamily="18" charset="2"/>
                  </a:rPr>
                  <a:t> </a:t>
                </a:r>
                <a:r>
                  <a:rPr lang="en-US" sz="2400" b="1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được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gọi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là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mức</a:t>
                </a:r>
                <a:r>
                  <a:rPr lang="en-US" sz="2400" dirty="0" smtClean="0">
                    <a:sym typeface="Symbol" pitchFamily="18" charset="2"/>
                  </a:rPr>
                  <a:t> ý </a:t>
                </a:r>
                <a:r>
                  <a:rPr lang="en-US" sz="2400" dirty="0" err="1" smtClean="0">
                    <a:sym typeface="Symbol" pitchFamily="18" charset="2"/>
                  </a:rPr>
                  <a:t>nghĩa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của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bài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toán</a:t>
                </a:r>
                <a:r>
                  <a:rPr lang="en-US" sz="2400" dirty="0" smtClean="0">
                    <a:sym typeface="Symbol" pitchFamily="18" charset="2"/>
                  </a:rPr>
                  <a:t>.</a:t>
                </a:r>
                <a:endParaRPr lang="en-US" sz="2400" dirty="0" smtClean="0"/>
              </a:p>
              <a:p>
                <a:pPr lvl="2" eaLnBrk="1" hangingPunct="1"/>
                <a:r>
                  <a:rPr lang="en-US" sz="2400" b="1" dirty="0">
                    <a:sym typeface="Symbol" pitchFamily="18" charset="2"/>
                  </a:rPr>
                  <a:t> </a:t>
                </a:r>
                <a:r>
                  <a:rPr lang="en-US" sz="2400" b="1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được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đặt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ra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trước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khi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thực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hiện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bài</a:t>
                </a:r>
                <a:r>
                  <a:rPr lang="en-US" sz="2400" dirty="0" smtClean="0">
                    <a:sym typeface="Symbol" pitchFamily="18" charset="2"/>
                  </a:rPr>
                  <a:t> </a:t>
                </a:r>
                <a:r>
                  <a:rPr lang="en-US" sz="2400" dirty="0" err="1" smtClean="0">
                    <a:sym typeface="Symbol" pitchFamily="18" charset="2"/>
                  </a:rPr>
                  <a:t>toán</a:t>
                </a:r>
                <a:r>
                  <a:rPr lang="en-US" sz="2400" dirty="0" smtClean="0">
                    <a:sym typeface="Symbol" pitchFamily="18" charset="2"/>
                  </a:rPr>
                  <a:t>.</a:t>
                </a:r>
                <a:endParaRPr lang="en-US" sz="2400" dirty="0" smtClean="0"/>
              </a:p>
              <a:p>
                <a:pPr eaLnBrk="1" hangingPunct="1"/>
                <a:r>
                  <a:rPr lang="en-US" sz="2400" b="1" dirty="0" err="1" smtClean="0"/>
                  <a:t>Sai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lầm</a:t>
                </a:r>
                <a:r>
                  <a:rPr lang="en-US" sz="2400" b="1" dirty="0" smtClean="0"/>
                  <a:t> </a:t>
                </a:r>
                <a:r>
                  <a:rPr lang="en-US" sz="2400" b="1" dirty="0" err="1" smtClean="0"/>
                  <a:t>loại</a:t>
                </a:r>
                <a:r>
                  <a:rPr lang="en-US" sz="2400" b="1" dirty="0" smtClean="0"/>
                  <a:t> II </a:t>
                </a:r>
              </a:p>
              <a:p>
                <a:pPr lvl="1" eaLnBrk="1" hangingPunct="1"/>
                <a:r>
                  <a:rPr lang="en-US" dirty="0" err="1" smtClean="0"/>
                  <a:t>Không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bác</a:t>
                </a:r>
                <a:r>
                  <a:rPr lang="en-US" dirty="0" smtClean="0"/>
                  <a:t> </a:t>
                </a:r>
                <a:r>
                  <a:rPr lang="en-US" dirty="0" err="1"/>
                  <a:t>bỏ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khi trên </a:t>
                </a:r>
                <a:r>
                  <a:rPr lang="en-US" dirty="0" err="1"/>
                  <a:t>thực</a:t>
                </a:r>
                <a:r>
                  <a:rPr lang="en-US" dirty="0"/>
                  <a:t> </a:t>
                </a:r>
                <a:r>
                  <a:rPr lang="en-US" dirty="0" err="1"/>
                  <a:t>tế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sai.</a:t>
                </a:r>
                <a:endParaRPr lang="en-US" dirty="0"/>
              </a:p>
              <a:p>
                <a:pPr lvl="1" eaLnBrk="1" hangingPunct="1"/>
                <a:r>
                  <a:rPr lang="en-US" dirty="0" err="1" smtClean="0"/>
                  <a:t>Xác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suất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xảy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lầm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loại</a:t>
                </a:r>
                <a:r>
                  <a:rPr lang="en-US" dirty="0" smtClean="0"/>
                  <a:t> II </a:t>
                </a:r>
                <a:r>
                  <a:rPr lang="en-US" dirty="0" err="1" smtClean="0"/>
                  <a:t>được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đặt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l-GR" b="1" dirty="0" smtClean="0">
                    <a:cs typeface="Times New Roman" pitchFamily="18" charset="0"/>
                  </a:rPr>
                  <a:t>β</a:t>
                </a:r>
                <a:r>
                  <a:rPr lang="en-US" b="1" dirty="0" smtClean="0">
                    <a:cs typeface="Times New Roman" pitchFamily="18" charset="0"/>
                  </a:rPr>
                  <a:t>.</a:t>
                </a:r>
                <a:endParaRPr lang="el-GR" b="1" dirty="0" smtClean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48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85800" y="1752600"/>
                <a:ext cx="8229600" cy="4343400"/>
              </a:xfrm>
              <a:blipFill rotWithShape="1">
                <a:blip r:embed="rId2"/>
                <a:stretch>
                  <a:fillRect l="-222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667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08416354"/>
              </p:ext>
            </p:extLst>
          </p:nvPr>
        </p:nvGraphicFramePr>
        <p:xfrm>
          <a:off x="1219200" y="1905000"/>
          <a:ext cx="7315200" cy="4202875"/>
        </p:xfrm>
        <a:graphic>
          <a:graphicData uri="http://schemas.openxmlformats.org/drawingml/2006/table">
            <a:tbl>
              <a:tblPr/>
              <a:tblGrid>
                <a:gridCol w="1905000"/>
                <a:gridCol w="2590800"/>
                <a:gridCol w="2819400"/>
              </a:tblGrid>
              <a:tr h="7715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Các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tình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huống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có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thể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xảy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Thực</a:t>
                      </a: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tế</a:t>
                      </a: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Quyết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định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đúng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sai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8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Không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bác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bỏ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Quyết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định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đúng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Xác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suất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1 - </a:t>
                      </a: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Sai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lầm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loại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II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Xác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suất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l-GR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β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Bác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bỏ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Sai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lầm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loại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Xác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suất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α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Quyết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định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đúng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Xác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suất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 – </a:t>
                      </a:r>
                      <a:r>
                        <a:rPr kumimoji="0" lang="el-GR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β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6934200" y="990600"/>
            <a:ext cx="15712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(</a:t>
            </a:r>
            <a:r>
              <a:rPr lang="en-US" i="1" dirty="0" err="1" smtClean="0">
                <a:solidFill>
                  <a:schemeClr val="tx2"/>
                </a:solidFill>
              </a:rPr>
              <a:t>tiếp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theo</a:t>
            </a:r>
            <a:r>
              <a:rPr lang="en-US" i="1" dirty="0" smtClean="0">
                <a:solidFill>
                  <a:schemeClr val="tx2"/>
                </a:solidFill>
              </a:rPr>
              <a:t>)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150938" y="228600"/>
            <a:ext cx="79930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 algn="ctr" defTabSz="852488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852488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2pPr>
            <a:lvl3pPr algn="ctr" defTabSz="852488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3pPr>
            <a:lvl4pPr algn="ctr" defTabSz="852488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4pPr>
            <a:lvl5pPr algn="ctr" defTabSz="852488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mtClean="0"/>
              <a:t>Các sai lầm có thể mắc phải khi đưa ra quyết định trong kiểm định.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350364" y="3760033"/>
            <a:ext cx="6705600" cy="1524000"/>
          </a:xfrm>
          <a:prstGeom prst="rect">
            <a:avLst/>
          </a:prstGeom>
          <a:solidFill>
            <a:srgbClr val="FDE0B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Mối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lầm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I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lầm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II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457200" y="1797546"/>
            <a:ext cx="7924800" cy="32316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folHlink"/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 </a:t>
            </a:r>
            <a:r>
              <a:rPr lang="en-US" sz="2400" dirty="0" err="1" smtClean="0"/>
              <a:t>Sai</a:t>
            </a:r>
            <a:r>
              <a:rPr lang="en-US" sz="2400" dirty="0" smtClean="0"/>
              <a:t> </a:t>
            </a:r>
            <a:r>
              <a:rPr lang="en-US" sz="2400" dirty="0" err="1" smtClean="0"/>
              <a:t>lầm</a:t>
            </a:r>
            <a:r>
              <a:rPr lang="en-US" sz="2400" dirty="0" smtClean="0"/>
              <a:t>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dirty="0" smtClean="0"/>
              <a:t>I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lầm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/>
              <a:t>II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endParaRPr lang="en-US" dirty="0"/>
          </a:p>
          <a:p>
            <a:pPr lvl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lầm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I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H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endParaRPr lang="en-US" dirty="0">
              <a:solidFill>
                <a:schemeClr val="folHlink"/>
              </a:solidFill>
            </a:endParaRPr>
          </a:p>
          <a:p>
            <a:pPr lvl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lầm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II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.</a:t>
            </a:r>
            <a:endParaRPr lang="en-US" dirty="0">
              <a:solidFill>
                <a:schemeClr val="folHlink"/>
              </a:solidFill>
            </a:endParaRPr>
          </a:p>
          <a:p>
            <a:pPr lvl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en-US" sz="2400" dirty="0"/>
          </a:p>
          <a:p>
            <a:pPr>
              <a:spcBef>
                <a:spcPct val="50000"/>
              </a:spcBef>
              <a:buClr>
                <a:schemeClr val="folHlink"/>
              </a:buClr>
              <a:buSzPct val="120000"/>
              <a:buFont typeface="Wingdings" pitchFamily="2" charset="2"/>
              <a:buNone/>
            </a:pPr>
            <a:r>
              <a:rPr lang="en-US" sz="2400" dirty="0"/>
              <a:t>  	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lầm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I (</a:t>
            </a:r>
            <a:r>
              <a:rPr lang="en-US" b="1" dirty="0">
                <a:sym typeface="Symbol" pitchFamily="18" charset="2"/>
              </a:rPr>
              <a:t></a:t>
            </a:r>
            <a:r>
              <a:rPr lang="en-US" dirty="0"/>
              <a:t>)      ,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endParaRPr lang="en-US" dirty="0"/>
          </a:p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</a:pPr>
            <a:r>
              <a:rPr lang="en-US" dirty="0"/>
              <a:t>   	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lầm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II (</a:t>
            </a:r>
            <a:r>
              <a:rPr lang="el-GR" dirty="0"/>
              <a:t>β</a:t>
            </a:r>
            <a:r>
              <a:rPr lang="en-US" dirty="0"/>
              <a:t>)</a:t>
            </a:r>
          </a:p>
        </p:txBody>
      </p:sp>
      <p:sp>
        <p:nvSpPr>
          <p:cNvPr id="37893" name="AutoShape 5"/>
          <p:cNvSpPr>
            <a:spLocks noChangeArrowheads="1"/>
          </p:cNvSpPr>
          <p:nvPr/>
        </p:nvSpPr>
        <p:spPr bwMode="auto">
          <a:xfrm>
            <a:off x="6553200" y="3962400"/>
            <a:ext cx="381000" cy="457200"/>
          </a:xfrm>
          <a:prstGeom prst="upArrow">
            <a:avLst>
              <a:gd name="adj1" fmla="val 50000"/>
              <a:gd name="adj2" fmla="val 30000"/>
            </a:avLst>
          </a:prstGeom>
          <a:solidFill>
            <a:schemeClr val="hlink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AutoShape 6"/>
          <p:cNvSpPr>
            <a:spLocks noChangeArrowheads="1"/>
          </p:cNvSpPr>
          <p:nvPr/>
        </p:nvSpPr>
        <p:spPr bwMode="auto">
          <a:xfrm rot="10800000">
            <a:off x="6172201" y="4572000"/>
            <a:ext cx="381000" cy="457200"/>
          </a:xfrm>
          <a:prstGeom prst="upArrow">
            <a:avLst>
              <a:gd name="adj1" fmla="val 50000"/>
              <a:gd name="adj2" fmla="val 30000"/>
            </a:avLst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5791200"/>
            <a:ext cx="7739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b="1" dirty="0" smtClean="0">
                <a:sym typeface="Symbol" pitchFamily="18" charset="2"/>
              </a:rPr>
              <a:t> </a:t>
            </a:r>
            <a:r>
              <a:rPr lang="en-US" dirty="0" err="1" smtClean="0">
                <a:sym typeface="Symbol" pitchFamily="18" charset="2"/>
              </a:rPr>
              <a:t>và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l-GR" dirty="0" smtClean="0"/>
              <a:t>β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ta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n.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381000"/>
            <a:ext cx="7383462" cy="990600"/>
          </a:xfrm>
        </p:spPr>
        <p:txBody>
          <a:bodyPr/>
          <a:lstStyle/>
          <a:p>
            <a:pPr eaLnBrk="1" hangingPunct="1"/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828800"/>
            <a:ext cx="8077200" cy="1511300"/>
          </a:xfrm>
        </p:spPr>
        <p:txBody>
          <a:bodyPr/>
          <a:lstStyle/>
          <a:p>
            <a:pPr eaLnBrk="1" hangingPunct="1"/>
            <a:r>
              <a:rPr lang="en-US" sz="2400" dirty="0" err="1" smtClean="0"/>
              <a:t>Phát</a:t>
            </a:r>
            <a:r>
              <a:rPr lang="en-US" sz="2400" dirty="0" smtClean="0"/>
              <a:t> </a:t>
            </a:r>
            <a:r>
              <a:rPr lang="en-US" sz="2400" dirty="0" err="1" smtClean="0"/>
              <a:t>biểu</a:t>
            </a:r>
            <a:r>
              <a:rPr lang="en-US" sz="2400" dirty="0" smtClean="0"/>
              <a:t> </a:t>
            </a:r>
            <a:r>
              <a:rPr lang="en-US" sz="2400" dirty="0" err="1" smtClean="0"/>
              <a:t>bài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tình</a:t>
            </a:r>
            <a:r>
              <a:rPr lang="en-US" sz="2400" dirty="0" smtClean="0"/>
              <a:t> </a:t>
            </a:r>
            <a:r>
              <a:rPr lang="en-US" sz="2400" dirty="0" err="1" smtClean="0"/>
              <a:t>huống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khách</a:t>
            </a:r>
            <a:r>
              <a:rPr lang="en-US" sz="2400" dirty="0" smtClean="0"/>
              <a:t> </a:t>
            </a:r>
            <a:r>
              <a:rPr lang="en-US" sz="2400" dirty="0" err="1" smtClean="0"/>
              <a:t>hàng</a:t>
            </a:r>
            <a:r>
              <a:rPr lang="en-US" sz="2400" dirty="0" smtClean="0"/>
              <a:t> </a:t>
            </a:r>
            <a:r>
              <a:rPr lang="en-US" sz="2400" dirty="0" err="1" smtClean="0"/>
              <a:t>tiềm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endParaRPr lang="en-US" sz="2400" dirty="0" smtClean="0"/>
          </a:p>
          <a:p>
            <a:pPr lvl="1" eaLnBrk="1" hangingPunct="1"/>
            <a:r>
              <a:rPr lang="en-US" sz="2000" dirty="0" smtClean="0"/>
              <a:t>H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: </a:t>
            </a:r>
            <a:r>
              <a:rPr lang="el-GR" sz="2000" dirty="0" smtClean="0">
                <a:cs typeface="Times New Roman" pitchFamily="18" charset="0"/>
              </a:rPr>
              <a:t>μ</a:t>
            </a:r>
            <a:r>
              <a:rPr lang="en-US" sz="2000" dirty="0" smtClean="0">
                <a:cs typeface="Times New Roman" pitchFamily="18" charset="0"/>
              </a:rPr>
              <a:t> ≥ 5.3, 	H</a:t>
            </a:r>
            <a:r>
              <a:rPr lang="en-US" sz="2000" baseline="-25000" dirty="0" smtClean="0">
                <a:cs typeface="Times New Roman" pitchFamily="18" charset="0"/>
              </a:rPr>
              <a:t>1</a:t>
            </a:r>
            <a:r>
              <a:rPr lang="en-US" sz="2000" dirty="0" smtClean="0">
                <a:cs typeface="Times New Roman" pitchFamily="18" charset="0"/>
              </a:rPr>
              <a:t>: </a:t>
            </a:r>
            <a:r>
              <a:rPr lang="el-GR" sz="2000" dirty="0" smtClean="0">
                <a:cs typeface="Times New Roman" pitchFamily="18" charset="0"/>
              </a:rPr>
              <a:t>μ</a:t>
            </a:r>
            <a:r>
              <a:rPr lang="en-US" sz="2000" dirty="0" smtClean="0">
                <a:cs typeface="Times New Roman" pitchFamily="18" charset="0"/>
              </a:rPr>
              <a:t> &lt; 5.3</a:t>
            </a:r>
          </a:p>
          <a:p>
            <a:pPr eaLnBrk="1" hangingPunct="1"/>
            <a:r>
              <a:rPr lang="en-US" sz="2400" dirty="0" err="1" smtClean="0">
                <a:cs typeface="Times New Roman" pitchFamily="18" charset="0"/>
              </a:rPr>
              <a:t>Lấy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mẫu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từ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tổng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thể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và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tính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trung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bình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mẫu</a:t>
            </a:r>
            <a:r>
              <a:rPr lang="en-US" sz="2400" dirty="0" smtClean="0">
                <a:cs typeface="Times New Roman" pitchFamily="18" charset="0"/>
              </a:rPr>
              <a:t>.</a:t>
            </a:r>
            <a:endParaRPr lang="el-GR" sz="2400" dirty="0" smtClean="0">
              <a:cs typeface="Times New Roman" pitchFamily="18" charset="0"/>
            </a:endParaRPr>
          </a:p>
        </p:txBody>
      </p:sp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1295400" y="4038600"/>
            <a:ext cx="7221538" cy="903288"/>
            <a:chOff x="480" y="2160"/>
            <a:chExt cx="4549" cy="569"/>
          </a:xfrm>
        </p:grpSpPr>
        <p:grpSp>
          <p:nvGrpSpPr>
            <p:cNvPr id="25623" name="Group 5"/>
            <p:cNvGrpSpPr>
              <a:grpSpLocks/>
            </p:cNvGrpSpPr>
            <p:nvPr/>
          </p:nvGrpSpPr>
          <p:grpSpPr bwMode="auto">
            <a:xfrm>
              <a:off x="480" y="2160"/>
              <a:ext cx="2245" cy="569"/>
              <a:chOff x="2905" y="1393"/>
              <a:chExt cx="2245" cy="569"/>
            </a:xfrm>
          </p:grpSpPr>
          <p:sp>
            <p:nvSpPr>
              <p:cNvPr id="25649" name="Freeform 6"/>
              <p:cNvSpPr>
                <a:spLocks/>
              </p:cNvSpPr>
              <p:nvPr/>
            </p:nvSpPr>
            <p:spPr bwMode="auto">
              <a:xfrm>
                <a:off x="3769" y="1393"/>
                <a:ext cx="230" cy="569"/>
              </a:xfrm>
              <a:custGeom>
                <a:avLst/>
                <a:gdLst>
                  <a:gd name="T0" fmla="*/ 130 w 230"/>
                  <a:gd name="T1" fmla="*/ 552 h 569"/>
                  <a:gd name="T2" fmla="*/ 153 w 230"/>
                  <a:gd name="T3" fmla="*/ 568 h 569"/>
                  <a:gd name="T4" fmla="*/ 171 w 230"/>
                  <a:gd name="T5" fmla="*/ 564 h 569"/>
                  <a:gd name="T6" fmla="*/ 184 w 230"/>
                  <a:gd name="T7" fmla="*/ 539 h 569"/>
                  <a:gd name="T8" fmla="*/ 184 w 230"/>
                  <a:gd name="T9" fmla="*/ 168 h 569"/>
                  <a:gd name="T10" fmla="*/ 189 w 230"/>
                  <a:gd name="T11" fmla="*/ 161 h 569"/>
                  <a:gd name="T12" fmla="*/ 195 w 230"/>
                  <a:gd name="T13" fmla="*/ 168 h 569"/>
                  <a:gd name="T14" fmla="*/ 197 w 230"/>
                  <a:gd name="T15" fmla="*/ 327 h 569"/>
                  <a:gd name="T16" fmla="*/ 212 w 230"/>
                  <a:gd name="T17" fmla="*/ 336 h 569"/>
                  <a:gd name="T18" fmla="*/ 227 w 230"/>
                  <a:gd name="T19" fmla="*/ 327 h 569"/>
                  <a:gd name="T20" fmla="*/ 229 w 230"/>
                  <a:gd name="T21" fmla="*/ 140 h 569"/>
                  <a:gd name="T22" fmla="*/ 221 w 230"/>
                  <a:gd name="T23" fmla="*/ 122 h 569"/>
                  <a:gd name="T24" fmla="*/ 17 w 230"/>
                  <a:gd name="T25" fmla="*/ 120 h 569"/>
                  <a:gd name="T26" fmla="*/ 2 w 230"/>
                  <a:gd name="T27" fmla="*/ 130 h 569"/>
                  <a:gd name="T28" fmla="*/ 0 w 230"/>
                  <a:gd name="T29" fmla="*/ 320 h 569"/>
                  <a:gd name="T30" fmla="*/ 8 w 230"/>
                  <a:gd name="T31" fmla="*/ 334 h 569"/>
                  <a:gd name="T32" fmla="*/ 26 w 230"/>
                  <a:gd name="T33" fmla="*/ 334 h 569"/>
                  <a:gd name="T34" fmla="*/ 34 w 230"/>
                  <a:gd name="T35" fmla="*/ 320 h 569"/>
                  <a:gd name="T36" fmla="*/ 36 w 230"/>
                  <a:gd name="T37" fmla="*/ 163 h 569"/>
                  <a:gd name="T38" fmla="*/ 44 w 230"/>
                  <a:gd name="T39" fmla="*/ 163 h 569"/>
                  <a:gd name="T40" fmla="*/ 46 w 230"/>
                  <a:gd name="T41" fmla="*/ 331 h 569"/>
                  <a:gd name="T42" fmla="*/ 48 w 230"/>
                  <a:gd name="T43" fmla="*/ 552 h 569"/>
                  <a:gd name="T44" fmla="*/ 71 w 230"/>
                  <a:gd name="T45" fmla="*/ 568 h 569"/>
                  <a:gd name="T46" fmla="*/ 91 w 230"/>
                  <a:gd name="T47" fmla="*/ 564 h 569"/>
                  <a:gd name="T48" fmla="*/ 104 w 230"/>
                  <a:gd name="T49" fmla="*/ 539 h 569"/>
                  <a:gd name="T50" fmla="*/ 106 w 230"/>
                  <a:gd name="T51" fmla="*/ 334 h 569"/>
                  <a:gd name="T52" fmla="*/ 123 w 230"/>
                  <a:gd name="T53" fmla="*/ 334 h 569"/>
                  <a:gd name="T54" fmla="*/ 127 w 230"/>
                  <a:gd name="T55" fmla="*/ 539 h 569"/>
                  <a:gd name="T56" fmla="*/ 67 w 230"/>
                  <a:gd name="T57" fmla="*/ 34 h 569"/>
                  <a:gd name="T58" fmla="*/ 90 w 230"/>
                  <a:gd name="T59" fmla="*/ 7 h 569"/>
                  <a:gd name="T60" fmla="*/ 123 w 230"/>
                  <a:gd name="T61" fmla="*/ 0 h 569"/>
                  <a:gd name="T62" fmla="*/ 155 w 230"/>
                  <a:gd name="T63" fmla="*/ 19 h 569"/>
                  <a:gd name="T64" fmla="*/ 165 w 230"/>
                  <a:gd name="T65" fmla="*/ 52 h 569"/>
                  <a:gd name="T66" fmla="*/ 155 w 230"/>
                  <a:gd name="T67" fmla="*/ 89 h 569"/>
                  <a:gd name="T68" fmla="*/ 123 w 230"/>
                  <a:gd name="T69" fmla="*/ 106 h 569"/>
                  <a:gd name="T70" fmla="*/ 90 w 230"/>
                  <a:gd name="T71" fmla="*/ 100 h 569"/>
                  <a:gd name="T72" fmla="*/ 67 w 230"/>
                  <a:gd name="T73" fmla="*/ 72 h 569"/>
                  <a:gd name="T74" fmla="*/ 127 w 230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0"/>
                  <a:gd name="T115" fmla="*/ 0 h 569"/>
                  <a:gd name="T116" fmla="*/ 230 w 230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0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6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9" y="320"/>
                    </a:lnTo>
                    <a:lnTo>
                      <a:pt x="229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0" name="Freeform 7"/>
              <p:cNvSpPr>
                <a:spLocks/>
              </p:cNvSpPr>
              <p:nvPr/>
            </p:nvSpPr>
            <p:spPr bwMode="auto">
              <a:xfrm>
                <a:off x="3769" y="1515"/>
                <a:ext cx="230" cy="447"/>
              </a:xfrm>
              <a:custGeom>
                <a:avLst/>
                <a:gdLst>
                  <a:gd name="T0" fmla="*/ 127 w 230"/>
                  <a:gd name="T1" fmla="*/ 418 h 447"/>
                  <a:gd name="T2" fmla="*/ 130 w 230"/>
                  <a:gd name="T3" fmla="*/ 430 h 447"/>
                  <a:gd name="T4" fmla="*/ 139 w 230"/>
                  <a:gd name="T5" fmla="*/ 442 h 447"/>
                  <a:gd name="T6" fmla="*/ 153 w 230"/>
                  <a:gd name="T7" fmla="*/ 446 h 447"/>
                  <a:gd name="T8" fmla="*/ 158 w 230"/>
                  <a:gd name="T9" fmla="*/ 446 h 447"/>
                  <a:gd name="T10" fmla="*/ 171 w 230"/>
                  <a:gd name="T11" fmla="*/ 442 h 447"/>
                  <a:gd name="T12" fmla="*/ 181 w 230"/>
                  <a:gd name="T13" fmla="*/ 430 h 447"/>
                  <a:gd name="T14" fmla="*/ 184 w 230"/>
                  <a:gd name="T15" fmla="*/ 418 h 447"/>
                  <a:gd name="T16" fmla="*/ 184 w 230"/>
                  <a:gd name="T17" fmla="*/ 210 h 447"/>
                  <a:gd name="T18" fmla="*/ 184 w 230"/>
                  <a:gd name="T19" fmla="*/ 47 h 447"/>
                  <a:gd name="T20" fmla="*/ 186 w 230"/>
                  <a:gd name="T21" fmla="*/ 42 h 447"/>
                  <a:gd name="T22" fmla="*/ 189 w 230"/>
                  <a:gd name="T23" fmla="*/ 40 h 447"/>
                  <a:gd name="T24" fmla="*/ 193 w 230"/>
                  <a:gd name="T25" fmla="*/ 42 h 447"/>
                  <a:gd name="T26" fmla="*/ 195 w 230"/>
                  <a:gd name="T27" fmla="*/ 47 h 447"/>
                  <a:gd name="T28" fmla="*/ 195 w 230"/>
                  <a:gd name="T29" fmla="*/ 198 h 447"/>
                  <a:gd name="T30" fmla="*/ 197 w 230"/>
                  <a:gd name="T31" fmla="*/ 206 h 447"/>
                  <a:gd name="T32" fmla="*/ 203 w 230"/>
                  <a:gd name="T33" fmla="*/ 213 h 447"/>
                  <a:gd name="T34" fmla="*/ 212 w 230"/>
                  <a:gd name="T35" fmla="*/ 215 h 447"/>
                  <a:gd name="T36" fmla="*/ 221 w 230"/>
                  <a:gd name="T37" fmla="*/ 213 h 447"/>
                  <a:gd name="T38" fmla="*/ 227 w 230"/>
                  <a:gd name="T39" fmla="*/ 206 h 447"/>
                  <a:gd name="T40" fmla="*/ 229 w 230"/>
                  <a:gd name="T41" fmla="*/ 198 h 447"/>
                  <a:gd name="T42" fmla="*/ 229 w 230"/>
                  <a:gd name="T43" fmla="*/ 20 h 447"/>
                  <a:gd name="T44" fmla="*/ 227 w 230"/>
                  <a:gd name="T45" fmla="*/ 10 h 447"/>
                  <a:gd name="T46" fmla="*/ 221 w 230"/>
                  <a:gd name="T47" fmla="*/ 2 h 447"/>
                  <a:gd name="T48" fmla="*/ 212 w 230"/>
                  <a:gd name="T49" fmla="*/ 0 h 447"/>
                  <a:gd name="T50" fmla="*/ 17 w 230"/>
                  <a:gd name="T51" fmla="*/ 0 h 447"/>
                  <a:gd name="T52" fmla="*/ 8 w 230"/>
                  <a:gd name="T53" fmla="*/ 2 h 447"/>
                  <a:gd name="T54" fmla="*/ 2 w 230"/>
                  <a:gd name="T55" fmla="*/ 10 h 447"/>
                  <a:gd name="T56" fmla="*/ 0 w 230"/>
                  <a:gd name="T57" fmla="*/ 20 h 447"/>
                  <a:gd name="T58" fmla="*/ 0 w 230"/>
                  <a:gd name="T59" fmla="*/ 198 h 447"/>
                  <a:gd name="T60" fmla="*/ 2 w 230"/>
                  <a:gd name="T61" fmla="*/ 206 h 447"/>
                  <a:gd name="T62" fmla="*/ 8 w 230"/>
                  <a:gd name="T63" fmla="*/ 213 h 447"/>
                  <a:gd name="T64" fmla="*/ 17 w 230"/>
                  <a:gd name="T65" fmla="*/ 215 h 447"/>
                  <a:gd name="T66" fmla="*/ 26 w 230"/>
                  <a:gd name="T67" fmla="*/ 213 h 447"/>
                  <a:gd name="T68" fmla="*/ 32 w 230"/>
                  <a:gd name="T69" fmla="*/ 206 h 447"/>
                  <a:gd name="T70" fmla="*/ 34 w 230"/>
                  <a:gd name="T71" fmla="*/ 198 h 447"/>
                  <a:gd name="T72" fmla="*/ 34 w 230"/>
                  <a:gd name="T73" fmla="*/ 47 h 447"/>
                  <a:gd name="T74" fmla="*/ 36 w 230"/>
                  <a:gd name="T75" fmla="*/ 42 h 447"/>
                  <a:gd name="T76" fmla="*/ 42 w 230"/>
                  <a:gd name="T77" fmla="*/ 40 h 447"/>
                  <a:gd name="T78" fmla="*/ 44 w 230"/>
                  <a:gd name="T79" fmla="*/ 42 h 447"/>
                  <a:gd name="T80" fmla="*/ 46 w 230"/>
                  <a:gd name="T81" fmla="*/ 47 h 447"/>
                  <a:gd name="T82" fmla="*/ 46 w 230"/>
                  <a:gd name="T83" fmla="*/ 210 h 447"/>
                  <a:gd name="T84" fmla="*/ 46 w 230"/>
                  <a:gd name="T85" fmla="*/ 418 h 447"/>
                  <a:gd name="T86" fmla="*/ 48 w 230"/>
                  <a:gd name="T87" fmla="*/ 430 h 447"/>
                  <a:gd name="T88" fmla="*/ 58 w 230"/>
                  <a:gd name="T89" fmla="*/ 442 h 447"/>
                  <a:gd name="T90" fmla="*/ 71 w 230"/>
                  <a:gd name="T91" fmla="*/ 446 h 447"/>
                  <a:gd name="T92" fmla="*/ 78 w 230"/>
                  <a:gd name="T93" fmla="*/ 446 h 447"/>
                  <a:gd name="T94" fmla="*/ 91 w 230"/>
                  <a:gd name="T95" fmla="*/ 442 h 447"/>
                  <a:gd name="T96" fmla="*/ 100 w 230"/>
                  <a:gd name="T97" fmla="*/ 430 h 447"/>
                  <a:gd name="T98" fmla="*/ 104 w 230"/>
                  <a:gd name="T99" fmla="*/ 418 h 447"/>
                  <a:gd name="T100" fmla="*/ 104 w 230"/>
                  <a:gd name="T101" fmla="*/ 221 h 447"/>
                  <a:gd name="T102" fmla="*/ 106 w 230"/>
                  <a:gd name="T103" fmla="*/ 213 h 447"/>
                  <a:gd name="T104" fmla="*/ 115 w 230"/>
                  <a:gd name="T105" fmla="*/ 210 h 447"/>
                  <a:gd name="T106" fmla="*/ 123 w 230"/>
                  <a:gd name="T107" fmla="*/ 213 h 447"/>
                  <a:gd name="T108" fmla="*/ 127 w 230"/>
                  <a:gd name="T109" fmla="*/ 221 h 447"/>
                  <a:gd name="T110" fmla="*/ 127 w 230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30"/>
                  <a:gd name="T169" fmla="*/ 0 h 447"/>
                  <a:gd name="T170" fmla="*/ 230 w 230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30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6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9" y="198"/>
                    </a:lnTo>
                    <a:lnTo>
                      <a:pt x="229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1" name="Freeform 8"/>
              <p:cNvSpPr>
                <a:spLocks/>
              </p:cNvSpPr>
              <p:nvPr/>
            </p:nvSpPr>
            <p:spPr bwMode="auto">
              <a:xfrm>
                <a:off x="3835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3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3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2" name="Freeform 9"/>
              <p:cNvSpPr>
                <a:spLocks/>
              </p:cNvSpPr>
              <p:nvPr/>
            </p:nvSpPr>
            <p:spPr bwMode="auto">
              <a:xfrm>
                <a:off x="3193" y="1393"/>
                <a:ext cx="230" cy="569"/>
              </a:xfrm>
              <a:custGeom>
                <a:avLst/>
                <a:gdLst>
                  <a:gd name="T0" fmla="*/ 130 w 230"/>
                  <a:gd name="T1" fmla="*/ 552 h 569"/>
                  <a:gd name="T2" fmla="*/ 153 w 230"/>
                  <a:gd name="T3" fmla="*/ 568 h 569"/>
                  <a:gd name="T4" fmla="*/ 171 w 230"/>
                  <a:gd name="T5" fmla="*/ 564 h 569"/>
                  <a:gd name="T6" fmla="*/ 184 w 230"/>
                  <a:gd name="T7" fmla="*/ 539 h 569"/>
                  <a:gd name="T8" fmla="*/ 184 w 230"/>
                  <a:gd name="T9" fmla="*/ 168 h 569"/>
                  <a:gd name="T10" fmla="*/ 189 w 230"/>
                  <a:gd name="T11" fmla="*/ 161 h 569"/>
                  <a:gd name="T12" fmla="*/ 195 w 230"/>
                  <a:gd name="T13" fmla="*/ 168 h 569"/>
                  <a:gd name="T14" fmla="*/ 197 w 230"/>
                  <a:gd name="T15" fmla="*/ 327 h 569"/>
                  <a:gd name="T16" fmla="*/ 212 w 230"/>
                  <a:gd name="T17" fmla="*/ 336 h 569"/>
                  <a:gd name="T18" fmla="*/ 227 w 230"/>
                  <a:gd name="T19" fmla="*/ 327 h 569"/>
                  <a:gd name="T20" fmla="*/ 229 w 230"/>
                  <a:gd name="T21" fmla="*/ 140 h 569"/>
                  <a:gd name="T22" fmla="*/ 221 w 230"/>
                  <a:gd name="T23" fmla="*/ 122 h 569"/>
                  <a:gd name="T24" fmla="*/ 17 w 230"/>
                  <a:gd name="T25" fmla="*/ 120 h 569"/>
                  <a:gd name="T26" fmla="*/ 2 w 230"/>
                  <a:gd name="T27" fmla="*/ 130 h 569"/>
                  <a:gd name="T28" fmla="*/ 0 w 230"/>
                  <a:gd name="T29" fmla="*/ 320 h 569"/>
                  <a:gd name="T30" fmla="*/ 8 w 230"/>
                  <a:gd name="T31" fmla="*/ 334 h 569"/>
                  <a:gd name="T32" fmla="*/ 26 w 230"/>
                  <a:gd name="T33" fmla="*/ 334 h 569"/>
                  <a:gd name="T34" fmla="*/ 34 w 230"/>
                  <a:gd name="T35" fmla="*/ 320 h 569"/>
                  <a:gd name="T36" fmla="*/ 36 w 230"/>
                  <a:gd name="T37" fmla="*/ 163 h 569"/>
                  <a:gd name="T38" fmla="*/ 44 w 230"/>
                  <a:gd name="T39" fmla="*/ 163 h 569"/>
                  <a:gd name="T40" fmla="*/ 46 w 230"/>
                  <a:gd name="T41" fmla="*/ 331 h 569"/>
                  <a:gd name="T42" fmla="*/ 48 w 230"/>
                  <a:gd name="T43" fmla="*/ 552 h 569"/>
                  <a:gd name="T44" fmla="*/ 71 w 230"/>
                  <a:gd name="T45" fmla="*/ 568 h 569"/>
                  <a:gd name="T46" fmla="*/ 91 w 230"/>
                  <a:gd name="T47" fmla="*/ 564 h 569"/>
                  <a:gd name="T48" fmla="*/ 104 w 230"/>
                  <a:gd name="T49" fmla="*/ 539 h 569"/>
                  <a:gd name="T50" fmla="*/ 106 w 230"/>
                  <a:gd name="T51" fmla="*/ 334 h 569"/>
                  <a:gd name="T52" fmla="*/ 123 w 230"/>
                  <a:gd name="T53" fmla="*/ 334 h 569"/>
                  <a:gd name="T54" fmla="*/ 127 w 230"/>
                  <a:gd name="T55" fmla="*/ 539 h 569"/>
                  <a:gd name="T56" fmla="*/ 68 w 230"/>
                  <a:gd name="T57" fmla="*/ 34 h 569"/>
                  <a:gd name="T58" fmla="*/ 90 w 230"/>
                  <a:gd name="T59" fmla="*/ 7 h 569"/>
                  <a:gd name="T60" fmla="*/ 123 w 230"/>
                  <a:gd name="T61" fmla="*/ 0 h 569"/>
                  <a:gd name="T62" fmla="*/ 155 w 230"/>
                  <a:gd name="T63" fmla="*/ 19 h 569"/>
                  <a:gd name="T64" fmla="*/ 165 w 230"/>
                  <a:gd name="T65" fmla="*/ 52 h 569"/>
                  <a:gd name="T66" fmla="*/ 155 w 230"/>
                  <a:gd name="T67" fmla="*/ 89 h 569"/>
                  <a:gd name="T68" fmla="*/ 123 w 230"/>
                  <a:gd name="T69" fmla="*/ 106 h 569"/>
                  <a:gd name="T70" fmla="*/ 90 w 230"/>
                  <a:gd name="T71" fmla="*/ 100 h 569"/>
                  <a:gd name="T72" fmla="*/ 68 w 230"/>
                  <a:gd name="T73" fmla="*/ 72 h 569"/>
                  <a:gd name="T74" fmla="*/ 127 w 230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0"/>
                  <a:gd name="T115" fmla="*/ 0 h 569"/>
                  <a:gd name="T116" fmla="*/ 230 w 230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0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6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9" y="320"/>
                    </a:lnTo>
                    <a:lnTo>
                      <a:pt x="229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8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8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00B7A5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3" name="Freeform 10"/>
              <p:cNvSpPr>
                <a:spLocks/>
              </p:cNvSpPr>
              <p:nvPr/>
            </p:nvSpPr>
            <p:spPr bwMode="auto">
              <a:xfrm>
                <a:off x="3193" y="1515"/>
                <a:ext cx="230" cy="447"/>
              </a:xfrm>
              <a:custGeom>
                <a:avLst/>
                <a:gdLst>
                  <a:gd name="T0" fmla="*/ 127 w 230"/>
                  <a:gd name="T1" fmla="*/ 418 h 447"/>
                  <a:gd name="T2" fmla="*/ 130 w 230"/>
                  <a:gd name="T3" fmla="*/ 430 h 447"/>
                  <a:gd name="T4" fmla="*/ 139 w 230"/>
                  <a:gd name="T5" fmla="*/ 442 h 447"/>
                  <a:gd name="T6" fmla="*/ 153 w 230"/>
                  <a:gd name="T7" fmla="*/ 446 h 447"/>
                  <a:gd name="T8" fmla="*/ 158 w 230"/>
                  <a:gd name="T9" fmla="*/ 446 h 447"/>
                  <a:gd name="T10" fmla="*/ 171 w 230"/>
                  <a:gd name="T11" fmla="*/ 442 h 447"/>
                  <a:gd name="T12" fmla="*/ 181 w 230"/>
                  <a:gd name="T13" fmla="*/ 430 h 447"/>
                  <a:gd name="T14" fmla="*/ 184 w 230"/>
                  <a:gd name="T15" fmla="*/ 418 h 447"/>
                  <a:gd name="T16" fmla="*/ 184 w 230"/>
                  <a:gd name="T17" fmla="*/ 210 h 447"/>
                  <a:gd name="T18" fmla="*/ 184 w 230"/>
                  <a:gd name="T19" fmla="*/ 47 h 447"/>
                  <a:gd name="T20" fmla="*/ 186 w 230"/>
                  <a:gd name="T21" fmla="*/ 42 h 447"/>
                  <a:gd name="T22" fmla="*/ 189 w 230"/>
                  <a:gd name="T23" fmla="*/ 40 h 447"/>
                  <a:gd name="T24" fmla="*/ 193 w 230"/>
                  <a:gd name="T25" fmla="*/ 42 h 447"/>
                  <a:gd name="T26" fmla="*/ 195 w 230"/>
                  <a:gd name="T27" fmla="*/ 47 h 447"/>
                  <a:gd name="T28" fmla="*/ 195 w 230"/>
                  <a:gd name="T29" fmla="*/ 198 h 447"/>
                  <a:gd name="T30" fmla="*/ 197 w 230"/>
                  <a:gd name="T31" fmla="*/ 206 h 447"/>
                  <a:gd name="T32" fmla="*/ 203 w 230"/>
                  <a:gd name="T33" fmla="*/ 213 h 447"/>
                  <a:gd name="T34" fmla="*/ 212 w 230"/>
                  <a:gd name="T35" fmla="*/ 215 h 447"/>
                  <a:gd name="T36" fmla="*/ 221 w 230"/>
                  <a:gd name="T37" fmla="*/ 213 h 447"/>
                  <a:gd name="T38" fmla="*/ 227 w 230"/>
                  <a:gd name="T39" fmla="*/ 206 h 447"/>
                  <a:gd name="T40" fmla="*/ 229 w 230"/>
                  <a:gd name="T41" fmla="*/ 198 h 447"/>
                  <a:gd name="T42" fmla="*/ 229 w 230"/>
                  <a:gd name="T43" fmla="*/ 20 h 447"/>
                  <a:gd name="T44" fmla="*/ 227 w 230"/>
                  <a:gd name="T45" fmla="*/ 10 h 447"/>
                  <a:gd name="T46" fmla="*/ 221 w 230"/>
                  <a:gd name="T47" fmla="*/ 2 h 447"/>
                  <a:gd name="T48" fmla="*/ 212 w 230"/>
                  <a:gd name="T49" fmla="*/ 0 h 447"/>
                  <a:gd name="T50" fmla="*/ 17 w 230"/>
                  <a:gd name="T51" fmla="*/ 0 h 447"/>
                  <a:gd name="T52" fmla="*/ 8 w 230"/>
                  <a:gd name="T53" fmla="*/ 2 h 447"/>
                  <a:gd name="T54" fmla="*/ 2 w 230"/>
                  <a:gd name="T55" fmla="*/ 10 h 447"/>
                  <a:gd name="T56" fmla="*/ 0 w 230"/>
                  <a:gd name="T57" fmla="*/ 20 h 447"/>
                  <a:gd name="T58" fmla="*/ 0 w 230"/>
                  <a:gd name="T59" fmla="*/ 198 h 447"/>
                  <a:gd name="T60" fmla="*/ 2 w 230"/>
                  <a:gd name="T61" fmla="*/ 206 h 447"/>
                  <a:gd name="T62" fmla="*/ 8 w 230"/>
                  <a:gd name="T63" fmla="*/ 213 h 447"/>
                  <a:gd name="T64" fmla="*/ 17 w 230"/>
                  <a:gd name="T65" fmla="*/ 215 h 447"/>
                  <a:gd name="T66" fmla="*/ 26 w 230"/>
                  <a:gd name="T67" fmla="*/ 213 h 447"/>
                  <a:gd name="T68" fmla="*/ 32 w 230"/>
                  <a:gd name="T69" fmla="*/ 206 h 447"/>
                  <a:gd name="T70" fmla="*/ 34 w 230"/>
                  <a:gd name="T71" fmla="*/ 198 h 447"/>
                  <a:gd name="T72" fmla="*/ 34 w 230"/>
                  <a:gd name="T73" fmla="*/ 47 h 447"/>
                  <a:gd name="T74" fmla="*/ 36 w 230"/>
                  <a:gd name="T75" fmla="*/ 42 h 447"/>
                  <a:gd name="T76" fmla="*/ 42 w 230"/>
                  <a:gd name="T77" fmla="*/ 40 h 447"/>
                  <a:gd name="T78" fmla="*/ 44 w 230"/>
                  <a:gd name="T79" fmla="*/ 42 h 447"/>
                  <a:gd name="T80" fmla="*/ 46 w 230"/>
                  <a:gd name="T81" fmla="*/ 47 h 447"/>
                  <a:gd name="T82" fmla="*/ 46 w 230"/>
                  <a:gd name="T83" fmla="*/ 210 h 447"/>
                  <a:gd name="T84" fmla="*/ 46 w 230"/>
                  <a:gd name="T85" fmla="*/ 418 h 447"/>
                  <a:gd name="T86" fmla="*/ 48 w 230"/>
                  <a:gd name="T87" fmla="*/ 430 h 447"/>
                  <a:gd name="T88" fmla="*/ 58 w 230"/>
                  <a:gd name="T89" fmla="*/ 442 h 447"/>
                  <a:gd name="T90" fmla="*/ 71 w 230"/>
                  <a:gd name="T91" fmla="*/ 446 h 447"/>
                  <a:gd name="T92" fmla="*/ 78 w 230"/>
                  <a:gd name="T93" fmla="*/ 446 h 447"/>
                  <a:gd name="T94" fmla="*/ 91 w 230"/>
                  <a:gd name="T95" fmla="*/ 442 h 447"/>
                  <a:gd name="T96" fmla="*/ 100 w 230"/>
                  <a:gd name="T97" fmla="*/ 430 h 447"/>
                  <a:gd name="T98" fmla="*/ 104 w 230"/>
                  <a:gd name="T99" fmla="*/ 418 h 447"/>
                  <a:gd name="T100" fmla="*/ 104 w 230"/>
                  <a:gd name="T101" fmla="*/ 221 h 447"/>
                  <a:gd name="T102" fmla="*/ 106 w 230"/>
                  <a:gd name="T103" fmla="*/ 213 h 447"/>
                  <a:gd name="T104" fmla="*/ 115 w 230"/>
                  <a:gd name="T105" fmla="*/ 210 h 447"/>
                  <a:gd name="T106" fmla="*/ 123 w 230"/>
                  <a:gd name="T107" fmla="*/ 213 h 447"/>
                  <a:gd name="T108" fmla="*/ 127 w 230"/>
                  <a:gd name="T109" fmla="*/ 221 h 447"/>
                  <a:gd name="T110" fmla="*/ 127 w 230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30"/>
                  <a:gd name="T169" fmla="*/ 0 h 447"/>
                  <a:gd name="T170" fmla="*/ 230 w 230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30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6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9" y="198"/>
                    </a:lnTo>
                    <a:lnTo>
                      <a:pt x="229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rgbClr val="00A898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4" name="Freeform 11"/>
              <p:cNvSpPr>
                <a:spLocks/>
              </p:cNvSpPr>
              <p:nvPr/>
            </p:nvSpPr>
            <p:spPr bwMode="auto">
              <a:xfrm>
                <a:off x="3259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4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4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4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4" y="68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00A898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5" name="Freeform 12"/>
              <p:cNvSpPr>
                <a:spLocks/>
              </p:cNvSpPr>
              <p:nvPr/>
            </p:nvSpPr>
            <p:spPr bwMode="auto">
              <a:xfrm>
                <a:off x="4345" y="1393"/>
                <a:ext cx="229" cy="569"/>
              </a:xfrm>
              <a:custGeom>
                <a:avLst/>
                <a:gdLst>
                  <a:gd name="T0" fmla="*/ 130 w 229"/>
                  <a:gd name="T1" fmla="*/ 552 h 569"/>
                  <a:gd name="T2" fmla="*/ 153 w 229"/>
                  <a:gd name="T3" fmla="*/ 568 h 569"/>
                  <a:gd name="T4" fmla="*/ 171 w 229"/>
                  <a:gd name="T5" fmla="*/ 564 h 569"/>
                  <a:gd name="T6" fmla="*/ 184 w 229"/>
                  <a:gd name="T7" fmla="*/ 539 h 569"/>
                  <a:gd name="T8" fmla="*/ 184 w 229"/>
                  <a:gd name="T9" fmla="*/ 168 h 569"/>
                  <a:gd name="T10" fmla="*/ 189 w 229"/>
                  <a:gd name="T11" fmla="*/ 161 h 569"/>
                  <a:gd name="T12" fmla="*/ 195 w 229"/>
                  <a:gd name="T13" fmla="*/ 168 h 569"/>
                  <a:gd name="T14" fmla="*/ 197 w 229"/>
                  <a:gd name="T15" fmla="*/ 327 h 569"/>
                  <a:gd name="T16" fmla="*/ 212 w 229"/>
                  <a:gd name="T17" fmla="*/ 336 h 569"/>
                  <a:gd name="T18" fmla="*/ 227 w 229"/>
                  <a:gd name="T19" fmla="*/ 327 h 569"/>
                  <a:gd name="T20" fmla="*/ 228 w 229"/>
                  <a:gd name="T21" fmla="*/ 140 h 569"/>
                  <a:gd name="T22" fmla="*/ 221 w 229"/>
                  <a:gd name="T23" fmla="*/ 122 h 569"/>
                  <a:gd name="T24" fmla="*/ 17 w 229"/>
                  <a:gd name="T25" fmla="*/ 120 h 569"/>
                  <a:gd name="T26" fmla="*/ 2 w 229"/>
                  <a:gd name="T27" fmla="*/ 130 h 569"/>
                  <a:gd name="T28" fmla="*/ 0 w 229"/>
                  <a:gd name="T29" fmla="*/ 320 h 569"/>
                  <a:gd name="T30" fmla="*/ 8 w 229"/>
                  <a:gd name="T31" fmla="*/ 334 h 569"/>
                  <a:gd name="T32" fmla="*/ 26 w 229"/>
                  <a:gd name="T33" fmla="*/ 334 h 569"/>
                  <a:gd name="T34" fmla="*/ 34 w 229"/>
                  <a:gd name="T35" fmla="*/ 320 h 569"/>
                  <a:gd name="T36" fmla="*/ 36 w 229"/>
                  <a:gd name="T37" fmla="*/ 163 h 569"/>
                  <a:gd name="T38" fmla="*/ 44 w 229"/>
                  <a:gd name="T39" fmla="*/ 163 h 569"/>
                  <a:gd name="T40" fmla="*/ 46 w 229"/>
                  <a:gd name="T41" fmla="*/ 331 h 569"/>
                  <a:gd name="T42" fmla="*/ 48 w 229"/>
                  <a:gd name="T43" fmla="*/ 552 h 569"/>
                  <a:gd name="T44" fmla="*/ 71 w 229"/>
                  <a:gd name="T45" fmla="*/ 568 h 569"/>
                  <a:gd name="T46" fmla="*/ 91 w 229"/>
                  <a:gd name="T47" fmla="*/ 564 h 569"/>
                  <a:gd name="T48" fmla="*/ 104 w 229"/>
                  <a:gd name="T49" fmla="*/ 539 h 569"/>
                  <a:gd name="T50" fmla="*/ 106 w 229"/>
                  <a:gd name="T51" fmla="*/ 334 h 569"/>
                  <a:gd name="T52" fmla="*/ 123 w 229"/>
                  <a:gd name="T53" fmla="*/ 334 h 569"/>
                  <a:gd name="T54" fmla="*/ 127 w 229"/>
                  <a:gd name="T55" fmla="*/ 539 h 569"/>
                  <a:gd name="T56" fmla="*/ 67 w 229"/>
                  <a:gd name="T57" fmla="*/ 34 h 569"/>
                  <a:gd name="T58" fmla="*/ 89 w 229"/>
                  <a:gd name="T59" fmla="*/ 7 h 569"/>
                  <a:gd name="T60" fmla="*/ 123 w 229"/>
                  <a:gd name="T61" fmla="*/ 0 h 569"/>
                  <a:gd name="T62" fmla="*/ 155 w 229"/>
                  <a:gd name="T63" fmla="*/ 19 h 569"/>
                  <a:gd name="T64" fmla="*/ 165 w 229"/>
                  <a:gd name="T65" fmla="*/ 52 h 569"/>
                  <a:gd name="T66" fmla="*/ 155 w 229"/>
                  <a:gd name="T67" fmla="*/ 89 h 569"/>
                  <a:gd name="T68" fmla="*/ 123 w 229"/>
                  <a:gd name="T69" fmla="*/ 106 h 569"/>
                  <a:gd name="T70" fmla="*/ 89 w 229"/>
                  <a:gd name="T71" fmla="*/ 100 h 569"/>
                  <a:gd name="T72" fmla="*/ 67 w 229"/>
                  <a:gd name="T73" fmla="*/ 72 h 569"/>
                  <a:gd name="T74" fmla="*/ 127 w 229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569"/>
                  <a:gd name="T116" fmla="*/ 229 w 229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5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8" y="320"/>
                    </a:lnTo>
                    <a:lnTo>
                      <a:pt x="228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89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89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00B7A5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6" name="Freeform 13"/>
              <p:cNvSpPr>
                <a:spLocks/>
              </p:cNvSpPr>
              <p:nvPr/>
            </p:nvSpPr>
            <p:spPr bwMode="auto">
              <a:xfrm>
                <a:off x="4345" y="1515"/>
                <a:ext cx="229" cy="447"/>
              </a:xfrm>
              <a:custGeom>
                <a:avLst/>
                <a:gdLst>
                  <a:gd name="T0" fmla="*/ 127 w 229"/>
                  <a:gd name="T1" fmla="*/ 418 h 447"/>
                  <a:gd name="T2" fmla="*/ 130 w 229"/>
                  <a:gd name="T3" fmla="*/ 430 h 447"/>
                  <a:gd name="T4" fmla="*/ 139 w 229"/>
                  <a:gd name="T5" fmla="*/ 442 h 447"/>
                  <a:gd name="T6" fmla="*/ 153 w 229"/>
                  <a:gd name="T7" fmla="*/ 446 h 447"/>
                  <a:gd name="T8" fmla="*/ 158 w 229"/>
                  <a:gd name="T9" fmla="*/ 446 h 447"/>
                  <a:gd name="T10" fmla="*/ 171 w 229"/>
                  <a:gd name="T11" fmla="*/ 442 h 447"/>
                  <a:gd name="T12" fmla="*/ 181 w 229"/>
                  <a:gd name="T13" fmla="*/ 430 h 447"/>
                  <a:gd name="T14" fmla="*/ 184 w 229"/>
                  <a:gd name="T15" fmla="*/ 418 h 447"/>
                  <a:gd name="T16" fmla="*/ 184 w 229"/>
                  <a:gd name="T17" fmla="*/ 210 h 447"/>
                  <a:gd name="T18" fmla="*/ 184 w 229"/>
                  <a:gd name="T19" fmla="*/ 47 h 447"/>
                  <a:gd name="T20" fmla="*/ 185 w 229"/>
                  <a:gd name="T21" fmla="*/ 42 h 447"/>
                  <a:gd name="T22" fmla="*/ 189 w 229"/>
                  <a:gd name="T23" fmla="*/ 40 h 447"/>
                  <a:gd name="T24" fmla="*/ 193 w 229"/>
                  <a:gd name="T25" fmla="*/ 42 h 447"/>
                  <a:gd name="T26" fmla="*/ 195 w 229"/>
                  <a:gd name="T27" fmla="*/ 47 h 447"/>
                  <a:gd name="T28" fmla="*/ 195 w 229"/>
                  <a:gd name="T29" fmla="*/ 198 h 447"/>
                  <a:gd name="T30" fmla="*/ 197 w 229"/>
                  <a:gd name="T31" fmla="*/ 206 h 447"/>
                  <a:gd name="T32" fmla="*/ 203 w 229"/>
                  <a:gd name="T33" fmla="*/ 213 h 447"/>
                  <a:gd name="T34" fmla="*/ 212 w 229"/>
                  <a:gd name="T35" fmla="*/ 215 h 447"/>
                  <a:gd name="T36" fmla="*/ 221 w 229"/>
                  <a:gd name="T37" fmla="*/ 213 h 447"/>
                  <a:gd name="T38" fmla="*/ 227 w 229"/>
                  <a:gd name="T39" fmla="*/ 206 h 447"/>
                  <a:gd name="T40" fmla="*/ 228 w 229"/>
                  <a:gd name="T41" fmla="*/ 198 h 447"/>
                  <a:gd name="T42" fmla="*/ 228 w 229"/>
                  <a:gd name="T43" fmla="*/ 20 h 447"/>
                  <a:gd name="T44" fmla="*/ 227 w 229"/>
                  <a:gd name="T45" fmla="*/ 10 h 447"/>
                  <a:gd name="T46" fmla="*/ 221 w 229"/>
                  <a:gd name="T47" fmla="*/ 2 h 447"/>
                  <a:gd name="T48" fmla="*/ 212 w 229"/>
                  <a:gd name="T49" fmla="*/ 0 h 447"/>
                  <a:gd name="T50" fmla="*/ 17 w 229"/>
                  <a:gd name="T51" fmla="*/ 0 h 447"/>
                  <a:gd name="T52" fmla="*/ 8 w 229"/>
                  <a:gd name="T53" fmla="*/ 2 h 447"/>
                  <a:gd name="T54" fmla="*/ 2 w 229"/>
                  <a:gd name="T55" fmla="*/ 10 h 447"/>
                  <a:gd name="T56" fmla="*/ 0 w 229"/>
                  <a:gd name="T57" fmla="*/ 20 h 447"/>
                  <a:gd name="T58" fmla="*/ 0 w 229"/>
                  <a:gd name="T59" fmla="*/ 198 h 447"/>
                  <a:gd name="T60" fmla="*/ 2 w 229"/>
                  <a:gd name="T61" fmla="*/ 206 h 447"/>
                  <a:gd name="T62" fmla="*/ 8 w 229"/>
                  <a:gd name="T63" fmla="*/ 213 h 447"/>
                  <a:gd name="T64" fmla="*/ 17 w 229"/>
                  <a:gd name="T65" fmla="*/ 215 h 447"/>
                  <a:gd name="T66" fmla="*/ 26 w 229"/>
                  <a:gd name="T67" fmla="*/ 213 h 447"/>
                  <a:gd name="T68" fmla="*/ 32 w 229"/>
                  <a:gd name="T69" fmla="*/ 206 h 447"/>
                  <a:gd name="T70" fmla="*/ 34 w 229"/>
                  <a:gd name="T71" fmla="*/ 198 h 447"/>
                  <a:gd name="T72" fmla="*/ 34 w 229"/>
                  <a:gd name="T73" fmla="*/ 47 h 447"/>
                  <a:gd name="T74" fmla="*/ 36 w 229"/>
                  <a:gd name="T75" fmla="*/ 42 h 447"/>
                  <a:gd name="T76" fmla="*/ 42 w 229"/>
                  <a:gd name="T77" fmla="*/ 40 h 447"/>
                  <a:gd name="T78" fmla="*/ 44 w 229"/>
                  <a:gd name="T79" fmla="*/ 42 h 447"/>
                  <a:gd name="T80" fmla="*/ 46 w 229"/>
                  <a:gd name="T81" fmla="*/ 47 h 447"/>
                  <a:gd name="T82" fmla="*/ 46 w 229"/>
                  <a:gd name="T83" fmla="*/ 210 h 447"/>
                  <a:gd name="T84" fmla="*/ 46 w 229"/>
                  <a:gd name="T85" fmla="*/ 418 h 447"/>
                  <a:gd name="T86" fmla="*/ 48 w 229"/>
                  <a:gd name="T87" fmla="*/ 430 h 447"/>
                  <a:gd name="T88" fmla="*/ 58 w 229"/>
                  <a:gd name="T89" fmla="*/ 442 h 447"/>
                  <a:gd name="T90" fmla="*/ 71 w 229"/>
                  <a:gd name="T91" fmla="*/ 446 h 447"/>
                  <a:gd name="T92" fmla="*/ 78 w 229"/>
                  <a:gd name="T93" fmla="*/ 446 h 447"/>
                  <a:gd name="T94" fmla="*/ 91 w 229"/>
                  <a:gd name="T95" fmla="*/ 442 h 447"/>
                  <a:gd name="T96" fmla="*/ 100 w 229"/>
                  <a:gd name="T97" fmla="*/ 430 h 447"/>
                  <a:gd name="T98" fmla="*/ 104 w 229"/>
                  <a:gd name="T99" fmla="*/ 418 h 447"/>
                  <a:gd name="T100" fmla="*/ 104 w 229"/>
                  <a:gd name="T101" fmla="*/ 221 h 447"/>
                  <a:gd name="T102" fmla="*/ 106 w 229"/>
                  <a:gd name="T103" fmla="*/ 213 h 447"/>
                  <a:gd name="T104" fmla="*/ 115 w 229"/>
                  <a:gd name="T105" fmla="*/ 210 h 447"/>
                  <a:gd name="T106" fmla="*/ 123 w 229"/>
                  <a:gd name="T107" fmla="*/ 213 h 447"/>
                  <a:gd name="T108" fmla="*/ 127 w 229"/>
                  <a:gd name="T109" fmla="*/ 221 h 447"/>
                  <a:gd name="T110" fmla="*/ 127 w 229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29"/>
                  <a:gd name="T169" fmla="*/ 0 h 447"/>
                  <a:gd name="T170" fmla="*/ 229 w 229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29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5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8" y="198"/>
                    </a:lnTo>
                    <a:lnTo>
                      <a:pt x="228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rgbClr val="00A898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7" name="Freeform 14"/>
              <p:cNvSpPr>
                <a:spLocks/>
              </p:cNvSpPr>
              <p:nvPr/>
            </p:nvSpPr>
            <p:spPr bwMode="auto">
              <a:xfrm>
                <a:off x="4411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3 w 98"/>
                  <a:gd name="T3" fmla="*/ 31 h 100"/>
                  <a:gd name="T4" fmla="*/ 12 w 98"/>
                  <a:gd name="T5" fmla="*/ 18 h 100"/>
                  <a:gd name="T6" fmla="*/ 24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4 w 98"/>
                  <a:gd name="T31" fmla="*/ 93 h 100"/>
                  <a:gd name="T32" fmla="*/ 12 w 98"/>
                  <a:gd name="T33" fmla="*/ 83 h 100"/>
                  <a:gd name="T34" fmla="*/ 3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4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4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00A898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8" name="Freeform 15"/>
              <p:cNvSpPr>
                <a:spLocks/>
              </p:cNvSpPr>
              <p:nvPr/>
            </p:nvSpPr>
            <p:spPr bwMode="auto">
              <a:xfrm>
                <a:off x="2905" y="1393"/>
                <a:ext cx="230" cy="569"/>
              </a:xfrm>
              <a:custGeom>
                <a:avLst/>
                <a:gdLst>
                  <a:gd name="T0" fmla="*/ 130 w 230"/>
                  <a:gd name="T1" fmla="*/ 552 h 569"/>
                  <a:gd name="T2" fmla="*/ 153 w 230"/>
                  <a:gd name="T3" fmla="*/ 568 h 569"/>
                  <a:gd name="T4" fmla="*/ 171 w 230"/>
                  <a:gd name="T5" fmla="*/ 564 h 569"/>
                  <a:gd name="T6" fmla="*/ 184 w 230"/>
                  <a:gd name="T7" fmla="*/ 539 h 569"/>
                  <a:gd name="T8" fmla="*/ 184 w 230"/>
                  <a:gd name="T9" fmla="*/ 168 h 569"/>
                  <a:gd name="T10" fmla="*/ 189 w 230"/>
                  <a:gd name="T11" fmla="*/ 161 h 569"/>
                  <a:gd name="T12" fmla="*/ 195 w 230"/>
                  <a:gd name="T13" fmla="*/ 168 h 569"/>
                  <a:gd name="T14" fmla="*/ 197 w 230"/>
                  <a:gd name="T15" fmla="*/ 327 h 569"/>
                  <a:gd name="T16" fmla="*/ 212 w 230"/>
                  <a:gd name="T17" fmla="*/ 336 h 569"/>
                  <a:gd name="T18" fmla="*/ 227 w 230"/>
                  <a:gd name="T19" fmla="*/ 327 h 569"/>
                  <a:gd name="T20" fmla="*/ 229 w 230"/>
                  <a:gd name="T21" fmla="*/ 140 h 569"/>
                  <a:gd name="T22" fmla="*/ 221 w 230"/>
                  <a:gd name="T23" fmla="*/ 122 h 569"/>
                  <a:gd name="T24" fmla="*/ 17 w 230"/>
                  <a:gd name="T25" fmla="*/ 120 h 569"/>
                  <a:gd name="T26" fmla="*/ 2 w 230"/>
                  <a:gd name="T27" fmla="*/ 130 h 569"/>
                  <a:gd name="T28" fmla="*/ 0 w 230"/>
                  <a:gd name="T29" fmla="*/ 320 h 569"/>
                  <a:gd name="T30" fmla="*/ 8 w 230"/>
                  <a:gd name="T31" fmla="*/ 334 h 569"/>
                  <a:gd name="T32" fmla="*/ 26 w 230"/>
                  <a:gd name="T33" fmla="*/ 334 h 569"/>
                  <a:gd name="T34" fmla="*/ 34 w 230"/>
                  <a:gd name="T35" fmla="*/ 320 h 569"/>
                  <a:gd name="T36" fmla="*/ 36 w 230"/>
                  <a:gd name="T37" fmla="*/ 163 h 569"/>
                  <a:gd name="T38" fmla="*/ 44 w 230"/>
                  <a:gd name="T39" fmla="*/ 163 h 569"/>
                  <a:gd name="T40" fmla="*/ 46 w 230"/>
                  <a:gd name="T41" fmla="*/ 331 h 569"/>
                  <a:gd name="T42" fmla="*/ 48 w 230"/>
                  <a:gd name="T43" fmla="*/ 552 h 569"/>
                  <a:gd name="T44" fmla="*/ 71 w 230"/>
                  <a:gd name="T45" fmla="*/ 568 h 569"/>
                  <a:gd name="T46" fmla="*/ 91 w 230"/>
                  <a:gd name="T47" fmla="*/ 564 h 569"/>
                  <a:gd name="T48" fmla="*/ 104 w 230"/>
                  <a:gd name="T49" fmla="*/ 539 h 569"/>
                  <a:gd name="T50" fmla="*/ 106 w 230"/>
                  <a:gd name="T51" fmla="*/ 334 h 569"/>
                  <a:gd name="T52" fmla="*/ 123 w 230"/>
                  <a:gd name="T53" fmla="*/ 334 h 569"/>
                  <a:gd name="T54" fmla="*/ 127 w 230"/>
                  <a:gd name="T55" fmla="*/ 539 h 569"/>
                  <a:gd name="T56" fmla="*/ 68 w 230"/>
                  <a:gd name="T57" fmla="*/ 34 h 569"/>
                  <a:gd name="T58" fmla="*/ 90 w 230"/>
                  <a:gd name="T59" fmla="*/ 7 h 569"/>
                  <a:gd name="T60" fmla="*/ 123 w 230"/>
                  <a:gd name="T61" fmla="*/ 0 h 569"/>
                  <a:gd name="T62" fmla="*/ 155 w 230"/>
                  <a:gd name="T63" fmla="*/ 19 h 569"/>
                  <a:gd name="T64" fmla="*/ 165 w 230"/>
                  <a:gd name="T65" fmla="*/ 52 h 569"/>
                  <a:gd name="T66" fmla="*/ 155 w 230"/>
                  <a:gd name="T67" fmla="*/ 89 h 569"/>
                  <a:gd name="T68" fmla="*/ 123 w 230"/>
                  <a:gd name="T69" fmla="*/ 106 h 569"/>
                  <a:gd name="T70" fmla="*/ 90 w 230"/>
                  <a:gd name="T71" fmla="*/ 100 h 569"/>
                  <a:gd name="T72" fmla="*/ 68 w 230"/>
                  <a:gd name="T73" fmla="*/ 72 h 569"/>
                  <a:gd name="T74" fmla="*/ 127 w 230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0"/>
                  <a:gd name="T115" fmla="*/ 0 h 569"/>
                  <a:gd name="T116" fmla="*/ 230 w 230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0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6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9" y="320"/>
                    </a:lnTo>
                    <a:lnTo>
                      <a:pt x="229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8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8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9" name="Freeform 16"/>
              <p:cNvSpPr>
                <a:spLocks/>
              </p:cNvSpPr>
              <p:nvPr/>
            </p:nvSpPr>
            <p:spPr bwMode="auto">
              <a:xfrm>
                <a:off x="2905" y="1515"/>
                <a:ext cx="230" cy="447"/>
              </a:xfrm>
              <a:custGeom>
                <a:avLst/>
                <a:gdLst>
                  <a:gd name="T0" fmla="*/ 127 w 230"/>
                  <a:gd name="T1" fmla="*/ 418 h 447"/>
                  <a:gd name="T2" fmla="*/ 130 w 230"/>
                  <a:gd name="T3" fmla="*/ 430 h 447"/>
                  <a:gd name="T4" fmla="*/ 139 w 230"/>
                  <a:gd name="T5" fmla="*/ 442 h 447"/>
                  <a:gd name="T6" fmla="*/ 153 w 230"/>
                  <a:gd name="T7" fmla="*/ 446 h 447"/>
                  <a:gd name="T8" fmla="*/ 158 w 230"/>
                  <a:gd name="T9" fmla="*/ 446 h 447"/>
                  <a:gd name="T10" fmla="*/ 171 w 230"/>
                  <a:gd name="T11" fmla="*/ 442 h 447"/>
                  <a:gd name="T12" fmla="*/ 181 w 230"/>
                  <a:gd name="T13" fmla="*/ 430 h 447"/>
                  <a:gd name="T14" fmla="*/ 184 w 230"/>
                  <a:gd name="T15" fmla="*/ 418 h 447"/>
                  <a:gd name="T16" fmla="*/ 184 w 230"/>
                  <a:gd name="T17" fmla="*/ 210 h 447"/>
                  <a:gd name="T18" fmla="*/ 184 w 230"/>
                  <a:gd name="T19" fmla="*/ 47 h 447"/>
                  <a:gd name="T20" fmla="*/ 186 w 230"/>
                  <a:gd name="T21" fmla="*/ 42 h 447"/>
                  <a:gd name="T22" fmla="*/ 189 w 230"/>
                  <a:gd name="T23" fmla="*/ 40 h 447"/>
                  <a:gd name="T24" fmla="*/ 193 w 230"/>
                  <a:gd name="T25" fmla="*/ 42 h 447"/>
                  <a:gd name="T26" fmla="*/ 195 w 230"/>
                  <a:gd name="T27" fmla="*/ 47 h 447"/>
                  <a:gd name="T28" fmla="*/ 195 w 230"/>
                  <a:gd name="T29" fmla="*/ 198 h 447"/>
                  <a:gd name="T30" fmla="*/ 197 w 230"/>
                  <a:gd name="T31" fmla="*/ 206 h 447"/>
                  <a:gd name="T32" fmla="*/ 203 w 230"/>
                  <a:gd name="T33" fmla="*/ 213 h 447"/>
                  <a:gd name="T34" fmla="*/ 212 w 230"/>
                  <a:gd name="T35" fmla="*/ 215 h 447"/>
                  <a:gd name="T36" fmla="*/ 221 w 230"/>
                  <a:gd name="T37" fmla="*/ 213 h 447"/>
                  <a:gd name="T38" fmla="*/ 227 w 230"/>
                  <a:gd name="T39" fmla="*/ 206 h 447"/>
                  <a:gd name="T40" fmla="*/ 229 w 230"/>
                  <a:gd name="T41" fmla="*/ 198 h 447"/>
                  <a:gd name="T42" fmla="*/ 229 w 230"/>
                  <a:gd name="T43" fmla="*/ 20 h 447"/>
                  <a:gd name="T44" fmla="*/ 227 w 230"/>
                  <a:gd name="T45" fmla="*/ 10 h 447"/>
                  <a:gd name="T46" fmla="*/ 221 w 230"/>
                  <a:gd name="T47" fmla="*/ 2 h 447"/>
                  <a:gd name="T48" fmla="*/ 212 w 230"/>
                  <a:gd name="T49" fmla="*/ 0 h 447"/>
                  <a:gd name="T50" fmla="*/ 17 w 230"/>
                  <a:gd name="T51" fmla="*/ 0 h 447"/>
                  <a:gd name="T52" fmla="*/ 8 w 230"/>
                  <a:gd name="T53" fmla="*/ 2 h 447"/>
                  <a:gd name="T54" fmla="*/ 2 w 230"/>
                  <a:gd name="T55" fmla="*/ 10 h 447"/>
                  <a:gd name="T56" fmla="*/ 0 w 230"/>
                  <a:gd name="T57" fmla="*/ 20 h 447"/>
                  <a:gd name="T58" fmla="*/ 0 w 230"/>
                  <a:gd name="T59" fmla="*/ 198 h 447"/>
                  <a:gd name="T60" fmla="*/ 2 w 230"/>
                  <a:gd name="T61" fmla="*/ 206 h 447"/>
                  <a:gd name="T62" fmla="*/ 8 w 230"/>
                  <a:gd name="T63" fmla="*/ 213 h 447"/>
                  <a:gd name="T64" fmla="*/ 17 w 230"/>
                  <a:gd name="T65" fmla="*/ 215 h 447"/>
                  <a:gd name="T66" fmla="*/ 26 w 230"/>
                  <a:gd name="T67" fmla="*/ 213 h 447"/>
                  <a:gd name="T68" fmla="*/ 32 w 230"/>
                  <a:gd name="T69" fmla="*/ 206 h 447"/>
                  <a:gd name="T70" fmla="*/ 34 w 230"/>
                  <a:gd name="T71" fmla="*/ 198 h 447"/>
                  <a:gd name="T72" fmla="*/ 34 w 230"/>
                  <a:gd name="T73" fmla="*/ 47 h 447"/>
                  <a:gd name="T74" fmla="*/ 36 w 230"/>
                  <a:gd name="T75" fmla="*/ 42 h 447"/>
                  <a:gd name="T76" fmla="*/ 42 w 230"/>
                  <a:gd name="T77" fmla="*/ 40 h 447"/>
                  <a:gd name="T78" fmla="*/ 44 w 230"/>
                  <a:gd name="T79" fmla="*/ 42 h 447"/>
                  <a:gd name="T80" fmla="*/ 46 w 230"/>
                  <a:gd name="T81" fmla="*/ 47 h 447"/>
                  <a:gd name="T82" fmla="*/ 46 w 230"/>
                  <a:gd name="T83" fmla="*/ 210 h 447"/>
                  <a:gd name="T84" fmla="*/ 46 w 230"/>
                  <a:gd name="T85" fmla="*/ 418 h 447"/>
                  <a:gd name="T86" fmla="*/ 48 w 230"/>
                  <a:gd name="T87" fmla="*/ 430 h 447"/>
                  <a:gd name="T88" fmla="*/ 58 w 230"/>
                  <a:gd name="T89" fmla="*/ 442 h 447"/>
                  <a:gd name="T90" fmla="*/ 71 w 230"/>
                  <a:gd name="T91" fmla="*/ 446 h 447"/>
                  <a:gd name="T92" fmla="*/ 78 w 230"/>
                  <a:gd name="T93" fmla="*/ 446 h 447"/>
                  <a:gd name="T94" fmla="*/ 91 w 230"/>
                  <a:gd name="T95" fmla="*/ 442 h 447"/>
                  <a:gd name="T96" fmla="*/ 100 w 230"/>
                  <a:gd name="T97" fmla="*/ 430 h 447"/>
                  <a:gd name="T98" fmla="*/ 104 w 230"/>
                  <a:gd name="T99" fmla="*/ 418 h 447"/>
                  <a:gd name="T100" fmla="*/ 104 w 230"/>
                  <a:gd name="T101" fmla="*/ 221 h 447"/>
                  <a:gd name="T102" fmla="*/ 106 w 230"/>
                  <a:gd name="T103" fmla="*/ 213 h 447"/>
                  <a:gd name="T104" fmla="*/ 115 w 230"/>
                  <a:gd name="T105" fmla="*/ 210 h 447"/>
                  <a:gd name="T106" fmla="*/ 123 w 230"/>
                  <a:gd name="T107" fmla="*/ 213 h 447"/>
                  <a:gd name="T108" fmla="*/ 127 w 230"/>
                  <a:gd name="T109" fmla="*/ 221 h 447"/>
                  <a:gd name="T110" fmla="*/ 127 w 230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30"/>
                  <a:gd name="T169" fmla="*/ 0 h 447"/>
                  <a:gd name="T170" fmla="*/ 230 w 230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30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6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9" y="198"/>
                    </a:lnTo>
                    <a:lnTo>
                      <a:pt x="229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0" name="Freeform 17"/>
              <p:cNvSpPr>
                <a:spLocks/>
              </p:cNvSpPr>
              <p:nvPr/>
            </p:nvSpPr>
            <p:spPr bwMode="auto">
              <a:xfrm>
                <a:off x="2971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4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4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4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4" y="68"/>
                    </a:lnTo>
                    <a:lnTo>
                      <a:pt x="0" y="49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1" name="Freeform 18"/>
              <p:cNvSpPr>
                <a:spLocks/>
              </p:cNvSpPr>
              <p:nvPr/>
            </p:nvSpPr>
            <p:spPr bwMode="auto">
              <a:xfrm>
                <a:off x="3481" y="1393"/>
                <a:ext cx="230" cy="569"/>
              </a:xfrm>
              <a:custGeom>
                <a:avLst/>
                <a:gdLst>
                  <a:gd name="T0" fmla="*/ 130 w 230"/>
                  <a:gd name="T1" fmla="*/ 552 h 569"/>
                  <a:gd name="T2" fmla="*/ 153 w 230"/>
                  <a:gd name="T3" fmla="*/ 568 h 569"/>
                  <a:gd name="T4" fmla="*/ 171 w 230"/>
                  <a:gd name="T5" fmla="*/ 564 h 569"/>
                  <a:gd name="T6" fmla="*/ 184 w 230"/>
                  <a:gd name="T7" fmla="*/ 539 h 569"/>
                  <a:gd name="T8" fmla="*/ 184 w 230"/>
                  <a:gd name="T9" fmla="*/ 168 h 569"/>
                  <a:gd name="T10" fmla="*/ 189 w 230"/>
                  <a:gd name="T11" fmla="*/ 161 h 569"/>
                  <a:gd name="T12" fmla="*/ 195 w 230"/>
                  <a:gd name="T13" fmla="*/ 168 h 569"/>
                  <a:gd name="T14" fmla="*/ 197 w 230"/>
                  <a:gd name="T15" fmla="*/ 327 h 569"/>
                  <a:gd name="T16" fmla="*/ 212 w 230"/>
                  <a:gd name="T17" fmla="*/ 336 h 569"/>
                  <a:gd name="T18" fmla="*/ 227 w 230"/>
                  <a:gd name="T19" fmla="*/ 327 h 569"/>
                  <a:gd name="T20" fmla="*/ 229 w 230"/>
                  <a:gd name="T21" fmla="*/ 140 h 569"/>
                  <a:gd name="T22" fmla="*/ 221 w 230"/>
                  <a:gd name="T23" fmla="*/ 122 h 569"/>
                  <a:gd name="T24" fmla="*/ 17 w 230"/>
                  <a:gd name="T25" fmla="*/ 120 h 569"/>
                  <a:gd name="T26" fmla="*/ 2 w 230"/>
                  <a:gd name="T27" fmla="*/ 130 h 569"/>
                  <a:gd name="T28" fmla="*/ 0 w 230"/>
                  <a:gd name="T29" fmla="*/ 320 h 569"/>
                  <a:gd name="T30" fmla="*/ 8 w 230"/>
                  <a:gd name="T31" fmla="*/ 334 h 569"/>
                  <a:gd name="T32" fmla="*/ 26 w 230"/>
                  <a:gd name="T33" fmla="*/ 334 h 569"/>
                  <a:gd name="T34" fmla="*/ 34 w 230"/>
                  <a:gd name="T35" fmla="*/ 320 h 569"/>
                  <a:gd name="T36" fmla="*/ 36 w 230"/>
                  <a:gd name="T37" fmla="*/ 163 h 569"/>
                  <a:gd name="T38" fmla="*/ 44 w 230"/>
                  <a:gd name="T39" fmla="*/ 163 h 569"/>
                  <a:gd name="T40" fmla="*/ 46 w 230"/>
                  <a:gd name="T41" fmla="*/ 331 h 569"/>
                  <a:gd name="T42" fmla="*/ 48 w 230"/>
                  <a:gd name="T43" fmla="*/ 552 h 569"/>
                  <a:gd name="T44" fmla="*/ 71 w 230"/>
                  <a:gd name="T45" fmla="*/ 568 h 569"/>
                  <a:gd name="T46" fmla="*/ 91 w 230"/>
                  <a:gd name="T47" fmla="*/ 564 h 569"/>
                  <a:gd name="T48" fmla="*/ 104 w 230"/>
                  <a:gd name="T49" fmla="*/ 539 h 569"/>
                  <a:gd name="T50" fmla="*/ 106 w 230"/>
                  <a:gd name="T51" fmla="*/ 334 h 569"/>
                  <a:gd name="T52" fmla="*/ 123 w 230"/>
                  <a:gd name="T53" fmla="*/ 334 h 569"/>
                  <a:gd name="T54" fmla="*/ 127 w 230"/>
                  <a:gd name="T55" fmla="*/ 539 h 569"/>
                  <a:gd name="T56" fmla="*/ 68 w 230"/>
                  <a:gd name="T57" fmla="*/ 34 h 569"/>
                  <a:gd name="T58" fmla="*/ 90 w 230"/>
                  <a:gd name="T59" fmla="*/ 7 h 569"/>
                  <a:gd name="T60" fmla="*/ 123 w 230"/>
                  <a:gd name="T61" fmla="*/ 0 h 569"/>
                  <a:gd name="T62" fmla="*/ 155 w 230"/>
                  <a:gd name="T63" fmla="*/ 19 h 569"/>
                  <a:gd name="T64" fmla="*/ 165 w 230"/>
                  <a:gd name="T65" fmla="*/ 52 h 569"/>
                  <a:gd name="T66" fmla="*/ 155 w 230"/>
                  <a:gd name="T67" fmla="*/ 89 h 569"/>
                  <a:gd name="T68" fmla="*/ 123 w 230"/>
                  <a:gd name="T69" fmla="*/ 106 h 569"/>
                  <a:gd name="T70" fmla="*/ 90 w 230"/>
                  <a:gd name="T71" fmla="*/ 100 h 569"/>
                  <a:gd name="T72" fmla="*/ 68 w 230"/>
                  <a:gd name="T73" fmla="*/ 72 h 569"/>
                  <a:gd name="T74" fmla="*/ 127 w 230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0"/>
                  <a:gd name="T115" fmla="*/ 0 h 569"/>
                  <a:gd name="T116" fmla="*/ 230 w 230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0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6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9" y="320"/>
                    </a:lnTo>
                    <a:lnTo>
                      <a:pt x="229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8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8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00B7A5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2" name="Freeform 19"/>
              <p:cNvSpPr>
                <a:spLocks/>
              </p:cNvSpPr>
              <p:nvPr/>
            </p:nvSpPr>
            <p:spPr bwMode="auto">
              <a:xfrm>
                <a:off x="3481" y="1515"/>
                <a:ext cx="230" cy="447"/>
              </a:xfrm>
              <a:custGeom>
                <a:avLst/>
                <a:gdLst>
                  <a:gd name="T0" fmla="*/ 127 w 230"/>
                  <a:gd name="T1" fmla="*/ 418 h 447"/>
                  <a:gd name="T2" fmla="*/ 130 w 230"/>
                  <a:gd name="T3" fmla="*/ 430 h 447"/>
                  <a:gd name="T4" fmla="*/ 139 w 230"/>
                  <a:gd name="T5" fmla="*/ 442 h 447"/>
                  <a:gd name="T6" fmla="*/ 153 w 230"/>
                  <a:gd name="T7" fmla="*/ 446 h 447"/>
                  <a:gd name="T8" fmla="*/ 158 w 230"/>
                  <a:gd name="T9" fmla="*/ 446 h 447"/>
                  <a:gd name="T10" fmla="*/ 171 w 230"/>
                  <a:gd name="T11" fmla="*/ 442 h 447"/>
                  <a:gd name="T12" fmla="*/ 181 w 230"/>
                  <a:gd name="T13" fmla="*/ 430 h 447"/>
                  <a:gd name="T14" fmla="*/ 184 w 230"/>
                  <a:gd name="T15" fmla="*/ 418 h 447"/>
                  <a:gd name="T16" fmla="*/ 184 w 230"/>
                  <a:gd name="T17" fmla="*/ 210 h 447"/>
                  <a:gd name="T18" fmla="*/ 184 w 230"/>
                  <a:gd name="T19" fmla="*/ 47 h 447"/>
                  <a:gd name="T20" fmla="*/ 186 w 230"/>
                  <a:gd name="T21" fmla="*/ 42 h 447"/>
                  <a:gd name="T22" fmla="*/ 189 w 230"/>
                  <a:gd name="T23" fmla="*/ 40 h 447"/>
                  <a:gd name="T24" fmla="*/ 193 w 230"/>
                  <a:gd name="T25" fmla="*/ 42 h 447"/>
                  <a:gd name="T26" fmla="*/ 195 w 230"/>
                  <a:gd name="T27" fmla="*/ 47 h 447"/>
                  <a:gd name="T28" fmla="*/ 195 w 230"/>
                  <a:gd name="T29" fmla="*/ 198 h 447"/>
                  <a:gd name="T30" fmla="*/ 197 w 230"/>
                  <a:gd name="T31" fmla="*/ 206 h 447"/>
                  <a:gd name="T32" fmla="*/ 203 w 230"/>
                  <a:gd name="T33" fmla="*/ 213 h 447"/>
                  <a:gd name="T34" fmla="*/ 212 w 230"/>
                  <a:gd name="T35" fmla="*/ 215 h 447"/>
                  <a:gd name="T36" fmla="*/ 221 w 230"/>
                  <a:gd name="T37" fmla="*/ 213 h 447"/>
                  <a:gd name="T38" fmla="*/ 227 w 230"/>
                  <a:gd name="T39" fmla="*/ 206 h 447"/>
                  <a:gd name="T40" fmla="*/ 229 w 230"/>
                  <a:gd name="T41" fmla="*/ 198 h 447"/>
                  <a:gd name="T42" fmla="*/ 229 w 230"/>
                  <a:gd name="T43" fmla="*/ 20 h 447"/>
                  <a:gd name="T44" fmla="*/ 227 w 230"/>
                  <a:gd name="T45" fmla="*/ 10 h 447"/>
                  <a:gd name="T46" fmla="*/ 221 w 230"/>
                  <a:gd name="T47" fmla="*/ 2 h 447"/>
                  <a:gd name="T48" fmla="*/ 212 w 230"/>
                  <a:gd name="T49" fmla="*/ 0 h 447"/>
                  <a:gd name="T50" fmla="*/ 17 w 230"/>
                  <a:gd name="T51" fmla="*/ 0 h 447"/>
                  <a:gd name="T52" fmla="*/ 8 w 230"/>
                  <a:gd name="T53" fmla="*/ 2 h 447"/>
                  <a:gd name="T54" fmla="*/ 2 w 230"/>
                  <a:gd name="T55" fmla="*/ 10 h 447"/>
                  <a:gd name="T56" fmla="*/ 0 w 230"/>
                  <a:gd name="T57" fmla="*/ 20 h 447"/>
                  <a:gd name="T58" fmla="*/ 0 w 230"/>
                  <a:gd name="T59" fmla="*/ 198 h 447"/>
                  <a:gd name="T60" fmla="*/ 2 w 230"/>
                  <a:gd name="T61" fmla="*/ 206 h 447"/>
                  <a:gd name="T62" fmla="*/ 8 w 230"/>
                  <a:gd name="T63" fmla="*/ 213 h 447"/>
                  <a:gd name="T64" fmla="*/ 17 w 230"/>
                  <a:gd name="T65" fmla="*/ 215 h 447"/>
                  <a:gd name="T66" fmla="*/ 26 w 230"/>
                  <a:gd name="T67" fmla="*/ 213 h 447"/>
                  <a:gd name="T68" fmla="*/ 32 w 230"/>
                  <a:gd name="T69" fmla="*/ 206 h 447"/>
                  <a:gd name="T70" fmla="*/ 34 w 230"/>
                  <a:gd name="T71" fmla="*/ 198 h 447"/>
                  <a:gd name="T72" fmla="*/ 34 w 230"/>
                  <a:gd name="T73" fmla="*/ 47 h 447"/>
                  <a:gd name="T74" fmla="*/ 36 w 230"/>
                  <a:gd name="T75" fmla="*/ 42 h 447"/>
                  <a:gd name="T76" fmla="*/ 42 w 230"/>
                  <a:gd name="T77" fmla="*/ 40 h 447"/>
                  <a:gd name="T78" fmla="*/ 44 w 230"/>
                  <a:gd name="T79" fmla="*/ 42 h 447"/>
                  <a:gd name="T80" fmla="*/ 46 w 230"/>
                  <a:gd name="T81" fmla="*/ 47 h 447"/>
                  <a:gd name="T82" fmla="*/ 46 w 230"/>
                  <a:gd name="T83" fmla="*/ 210 h 447"/>
                  <a:gd name="T84" fmla="*/ 46 w 230"/>
                  <a:gd name="T85" fmla="*/ 418 h 447"/>
                  <a:gd name="T86" fmla="*/ 48 w 230"/>
                  <a:gd name="T87" fmla="*/ 430 h 447"/>
                  <a:gd name="T88" fmla="*/ 58 w 230"/>
                  <a:gd name="T89" fmla="*/ 442 h 447"/>
                  <a:gd name="T90" fmla="*/ 71 w 230"/>
                  <a:gd name="T91" fmla="*/ 446 h 447"/>
                  <a:gd name="T92" fmla="*/ 78 w 230"/>
                  <a:gd name="T93" fmla="*/ 446 h 447"/>
                  <a:gd name="T94" fmla="*/ 91 w 230"/>
                  <a:gd name="T95" fmla="*/ 442 h 447"/>
                  <a:gd name="T96" fmla="*/ 100 w 230"/>
                  <a:gd name="T97" fmla="*/ 430 h 447"/>
                  <a:gd name="T98" fmla="*/ 104 w 230"/>
                  <a:gd name="T99" fmla="*/ 418 h 447"/>
                  <a:gd name="T100" fmla="*/ 104 w 230"/>
                  <a:gd name="T101" fmla="*/ 221 h 447"/>
                  <a:gd name="T102" fmla="*/ 106 w 230"/>
                  <a:gd name="T103" fmla="*/ 213 h 447"/>
                  <a:gd name="T104" fmla="*/ 115 w 230"/>
                  <a:gd name="T105" fmla="*/ 210 h 447"/>
                  <a:gd name="T106" fmla="*/ 123 w 230"/>
                  <a:gd name="T107" fmla="*/ 213 h 447"/>
                  <a:gd name="T108" fmla="*/ 127 w 230"/>
                  <a:gd name="T109" fmla="*/ 221 h 447"/>
                  <a:gd name="T110" fmla="*/ 127 w 230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30"/>
                  <a:gd name="T169" fmla="*/ 0 h 447"/>
                  <a:gd name="T170" fmla="*/ 230 w 230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30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6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9" y="198"/>
                    </a:lnTo>
                    <a:lnTo>
                      <a:pt x="229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chemeClr val="tx2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3" name="Freeform 20"/>
              <p:cNvSpPr>
                <a:spLocks/>
              </p:cNvSpPr>
              <p:nvPr/>
            </p:nvSpPr>
            <p:spPr bwMode="auto">
              <a:xfrm>
                <a:off x="3547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4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4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4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4" y="68"/>
                    </a:lnTo>
                    <a:lnTo>
                      <a:pt x="0" y="49"/>
                    </a:lnTo>
                  </a:path>
                </a:pathLst>
              </a:custGeom>
              <a:solidFill>
                <a:schemeClr val="tx2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4" name="Freeform 21"/>
              <p:cNvSpPr>
                <a:spLocks/>
              </p:cNvSpPr>
              <p:nvPr/>
            </p:nvSpPr>
            <p:spPr bwMode="auto">
              <a:xfrm>
                <a:off x="4057" y="1393"/>
                <a:ext cx="229" cy="569"/>
              </a:xfrm>
              <a:custGeom>
                <a:avLst/>
                <a:gdLst>
                  <a:gd name="T0" fmla="*/ 130 w 229"/>
                  <a:gd name="T1" fmla="*/ 552 h 569"/>
                  <a:gd name="T2" fmla="*/ 153 w 229"/>
                  <a:gd name="T3" fmla="*/ 568 h 569"/>
                  <a:gd name="T4" fmla="*/ 171 w 229"/>
                  <a:gd name="T5" fmla="*/ 564 h 569"/>
                  <a:gd name="T6" fmla="*/ 184 w 229"/>
                  <a:gd name="T7" fmla="*/ 539 h 569"/>
                  <a:gd name="T8" fmla="*/ 184 w 229"/>
                  <a:gd name="T9" fmla="*/ 168 h 569"/>
                  <a:gd name="T10" fmla="*/ 189 w 229"/>
                  <a:gd name="T11" fmla="*/ 161 h 569"/>
                  <a:gd name="T12" fmla="*/ 195 w 229"/>
                  <a:gd name="T13" fmla="*/ 168 h 569"/>
                  <a:gd name="T14" fmla="*/ 197 w 229"/>
                  <a:gd name="T15" fmla="*/ 327 h 569"/>
                  <a:gd name="T16" fmla="*/ 212 w 229"/>
                  <a:gd name="T17" fmla="*/ 336 h 569"/>
                  <a:gd name="T18" fmla="*/ 227 w 229"/>
                  <a:gd name="T19" fmla="*/ 327 h 569"/>
                  <a:gd name="T20" fmla="*/ 228 w 229"/>
                  <a:gd name="T21" fmla="*/ 140 h 569"/>
                  <a:gd name="T22" fmla="*/ 221 w 229"/>
                  <a:gd name="T23" fmla="*/ 122 h 569"/>
                  <a:gd name="T24" fmla="*/ 17 w 229"/>
                  <a:gd name="T25" fmla="*/ 120 h 569"/>
                  <a:gd name="T26" fmla="*/ 2 w 229"/>
                  <a:gd name="T27" fmla="*/ 130 h 569"/>
                  <a:gd name="T28" fmla="*/ 0 w 229"/>
                  <a:gd name="T29" fmla="*/ 320 h 569"/>
                  <a:gd name="T30" fmla="*/ 8 w 229"/>
                  <a:gd name="T31" fmla="*/ 334 h 569"/>
                  <a:gd name="T32" fmla="*/ 26 w 229"/>
                  <a:gd name="T33" fmla="*/ 334 h 569"/>
                  <a:gd name="T34" fmla="*/ 34 w 229"/>
                  <a:gd name="T35" fmla="*/ 320 h 569"/>
                  <a:gd name="T36" fmla="*/ 36 w 229"/>
                  <a:gd name="T37" fmla="*/ 163 h 569"/>
                  <a:gd name="T38" fmla="*/ 44 w 229"/>
                  <a:gd name="T39" fmla="*/ 163 h 569"/>
                  <a:gd name="T40" fmla="*/ 46 w 229"/>
                  <a:gd name="T41" fmla="*/ 331 h 569"/>
                  <a:gd name="T42" fmla="*/ 48 w 229"/>
                  <a:gd name="T43" fmla="*/ 552 h 569"/>
                  <a:gd name="T44" fmla="*/ 71 w 229"/>
                  <a:gd name="T45" fmla="*/ 568 h 569"/>
                  <a:gd name="T46" fmla="*/ 91 w 229"/>
                  <a:gd name="T47" fmla="*/ 564 h 569"/>
                  <a:gd name="T48" fmla="*/ 104 w 229"/>
                  <a:gd name="T49" fmla="*/ 539 h 569"/>
                  <a:gd name="T50" fmla="*/ 106 w 229"/>
                  <a:gd name="T51" fmla="*/ 334 h 569"/>
                  <a:gd name="T52" fmla="*/ 123 w 229"/>
                  <a:gd name="T53" fmla="*/ 334 h 569"/>
                  <a:gd name="T54" fmla="*/ 127 w 229"/>
                  <a:gd name="T55" fmla="*/ 539 h 569"/>
                  <a:gd name="T56" fmla="*/ 67 w 229"/>
                  <a:gd name="T57" fmla="*/ 34 h 569"/>
                  <a:gd name="T58" fmla="*/ 90 w 229"/>
                  <a:gd name="T59" fmla="*/ 7 h 569"/>
                  <a:gd name="T60" fmla="*/ 123 w 229"/>
                  <a:gd name="T61" fmla="*/ 0 h 569"/>
                  <a:gd name="T62" fmla="*/ 155 w 229"/>
                  <a:gd name="T63" fmla="*/ 19 h 569"/>
                  <a:gd name="T64" fmla="*/ 165 w 229"/>
                  <a:gd name="T65" fmla="*/ 52 h 569"/>
                  <a:gd name="T66" fmla="*/ 155 w 229"/>
                  <a:gd name="T67" fmla="*/ 89 h 569"/>
                  <a:gd name="T68" fmla="*/ 123 w 229"/>
                  <a:gd name="T69" fmla="*/ 106 h 569"/>
                  <a:gd name="T70" fmla="*/ 90 w 229"/>
                  <a:gd name="T71" fmla="*/ 100 h 569"/>
                  <a:gd name="T72" fmla="*/ 67 w 229"/>
                  <a:gd name="T73" fmla="*/ 72 h 569"/>
                  <a:gd name="T74" fmla="*/ 127 w 229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569"/>
                  <a:gd name="T116" fmla="*/ 229 w 229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5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8" y="320"/>
                    </a:lnTo>
                    <a:lnTo>
                      <a:pt x="228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5" name="Freeform 22"/>
              <p:cNvSpPr>
                <a:spLocks/>
              </p:cNvSpPr>
              <p:nvPr/>
            </p:nvSpPr>
            <p:spPr bwMode="auto">
              <a:xfrm>
                <a:off x="4057" y="1515"/>
                <a:ext cx="229" cy="447"/>
              </a:xfrm>
              <a:custGeom>
                <a:avLst/>
                <a:gdLst>
                  <a:gd name="T0" fmla="*/ 127 w 229"/>
                  <a:gd name="T1" fmla="*/ 418 h 447"/>
                  <a:gd name="T2" fmla="*/ 130 w 229"/>
                  <a:gd name="T3" fmla="*/ 430 h 447"/>
                  <a:gd name="T4" fmla="*/ 139 w 229"/>
                  <a:gd name="T5" fmla="*/ 442 h 447"/>
                  <a:gd name="T6" fmla="*/ 153 w 229"/>
                  <a:gd name="T7" fmla="*/ 446 h 447"/>
                  <a:gd name="T8" fmla="*/ 158 w 229"/>
                  <a:gd name="T9" fmla="*/ 446 h 447"/>
                  <a:gd name="T10" fmla="*/ 171 w 229"/>
                  <a:gd name="T11" fmla="*/ 442 h 447"/>
                  <a:gd name="T12" fmla="*/ 181 w 229"/>
                  <a:gd name="T13" fmla="*/ 430 h 447"/>
                  <a:gd name="T14" fmla="*/ 184 w 229"/>
                  <a:gd name="T15" fmla="*/ 418 h 447"/>
                  <a:gd name="T16" fmla="*/ 184 w 229"/>
                  <a:gd name="T17" fmla="*/ 210 h 447"/>
                  <a:gd name="T18" fmla="*/ 184 w 229"/>
                  <a:gd name="T19" fmla="*/ 47 h 447"/>
                  <a:gd name="T20" fmla="*/ 185 w 229"/>
                  <a:gd name="T21" fmla="*/ 42 h 447"/>
                  <a:gd name="T22" fmla="*/ 189 w 229"/>
                  <a:gd name="T23" fmla="*/ 40 h 447"/>
                  <a:gd name="T24" fmla="*/ 193 w 229"/>
                  <a:gd name="T25" fmla="*/ 42 h 447"/>
                  <a:gd name="T26" fmla="*/ 195 w 229"/>
                  <a:gd name="T27" fmla="*/ 47 h 447"/>
                  <a:gd name="T28" fmla="*/ 195 w 229"/>
                  <a:gd name="T29" fmla="*/ 198 h 447"/>
                  <a:gd name="T30" fmla="*/ 197 w 229"/>
                  <a:gd name="T31" fmla="*/ 206 h 447"/>
                  <a:gd name="T32" fmla="*/ 203 w 229"/>
                  <a:gd name="T33" fmla="*/ 213 h 447"/>
                  <a:gd name="T34" fmla="*/ 212 w 229"/>
                  <a:gd name="T35" fmla="*/ 215 h 447"/>
                  <a:gd name="T36" fmla="*/ 221 w 229"/>
                  <a:gd name="T37" fmla="*/ 213 h 447"/>
                  <a:gd name="T38" fmla="*/ 227 w 229"/>
                  <a:gd name="T39" fmla="*/ 206 h 447"/>
                  <a:gd name="T40" fmla="*/ 228 w 229"/>
                  <a:gd name="T41" fmla="*/ 198 h 447"/>
                  <a:gd name="T42" fmla="*/ 228 w 229"/>
                  <a:gd name="T43" fmla="*/ 20 h 447"/>
                  <a:gd name="T44" fmla="*/ 227 w 229"/>
                  <a:gd name="T45" fmla="*/ 10 h 447"/>
                  <a:gd name="T46" fmla="*/ 221 w 229"/>
                  <a:gd name="T47" fmla="*/ 2 h 447"/>
                  <a:gd name="T48" fmla="*/ 212 w 229"/>
                  <a:gd name="T49" fmla="*/ 0 h 447"/>
                  <a:gd name="T50" fmla="*/ 17 w 229"/>
                  <a:gd name="T51" fmla="*/ 0 h 447"/>
                  <a:gd name="T52" fmla="*/ 8 w 229"/>
                  <a:gd name="T53" fmla="*/ 2 h 447"/>
                  <a:gd name="T54" fmla="*/ 2 w 229"/>
                  <a:gd name="T55" fmla="*/ 10 h 447"/>
                  <a:gd name="T56" fmla="*/ 0 w 229"/>
                  <a:gd name="T57" fmla="*/ 20 h 447"/>
                  <a:gd name="T58" fmla="*/ 0 w 229"/>
                  <a:gd name="T59" fmla="*/ 198 h 447"/>
                  <a:gd name="T60" fmla="*/ 2 w 229"/>
                  <a:gd name="T61" fmla="*/ 206 h 447"/>
                  <a:gd name="T62" fmla="*/ 8 w 229"/>
                  <a:gd name="T63" fmla="*/ 213 h 447"/>
                  <a:gd name="T64" fmla="*/ 17 w 229"/>
                  <a:gd name="T65" fmla="*/ 215 h 447"/>
                  <a:gd name="T66" fmla="*/ 26 w 229"/>
                  <a:gd name="T67" fmla="*/ 213 h 447"/>
                  <a:gd name="T68" fmla="*/ 32 w 229"/>
                  <a:gd name="T69" fmla="*/ 206 h 447"/>
                  <a:gd name="T70" fmla="*/ 34 w 229"/>
                  <a:gd name="T71" fmla="*/ 198 h 447"/>
                  <a:gd name="T72" fmla="*/ 34 w 229"/>
                  <a:gd name="T73" fmla="*/ 47 h 447"/>
                  <a:gd name="T74" fmla="*/ 36 w 229"/>
                  <a:gd name="T75" fmla="*/ 42 h 447"/>
                  <a:gd name="T76" fmla="*/ 42 w 229"/>
                  <a:gd name="T77" fmla="*/ 40 h 447"/>
                  <a:gd name="T78" fmla="*/ 44 w 229"/>
                  <a:gd name="T79" fmla="*/ 42 h 447"/>
                  <a:gd name="T80" fmla="*/ 46 w 229"/>
                  <a:gd name="T81" fmla="*/ 47 h 447"/>
                  <a:gd name="T82" fmla="*/ 46 w 229"/>
                  <a:gd name="T83" fmla="*/ 210 h 447"/>
                  <a:gd name="T84" fmla="*/ 46 w 229"/>
                  <a:gd name="T85" fmla="*/ 418 h 447"/>
                  <a:gd name="T86" fmla="*/ 48 w 229"/>
                  <a:gd name="T87" fmla="*/ 430 h 447"/>
                  <a:gd name="T88" fmla="*/ 58 w 229"/>
                  <a:gd name="T89" fmla="*/ 442 h 447"/>
                  <a:gd name="T90" fmla="*/ 71 w 229"/>
                  <a:gd name="T91" fmla="*/ 446 h 447"/>
                  <a:gd name="T92" fmla="*/ 78 w 229"/>
                  <a:gd name="T93" fmla="*/ 446 h 447"/>
                  <a:gd name="T94" fmla="*/ 91 w 229"/>
                  <a:gd name="T95" fmla="*/ 442 h 447"/>
                  <a:gd name="T96" fmla="*/ 100 w 229"/>
                  <a:gd name="T97" fmla="*/ 430 h 447"/>
                  <a:gd name="T98" fmla="*/ 104 w 229"/>
                  <a:gd name="T99" fmla="*/ 418 h 447"/>
                  <a:gd name="T100" fmla="*/ 104 w 229"/>
                  <a:gd name="T101" fmla="*/ 221 h 447"/>
                  <a:gd name="T102" fmla="*/ 106 w 229"/>
                  <a:gd name="T103" fmla="*/ 213 h 447"/>
                  <a:gd name="T104" fmla="*/ 115 w 229"/>
                  <a:gd name="T105" fmla="*/ 210 h 447"/>
                  <a:gd name="T106" fmla="*/ 123 w 229"/>
                  <a:gd name="T107" fmla="*/ 213 h 447"/>
                  <a:gd name="T108" fmla="*/ 127 w 229"/>
                  <a:gd name="T109" fmla="*/ 221 h 447"/>
                  <a:gd name="T110" fmla="*/ 127 w 229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29"/>
                  <a:gd name="T169" fmla="*/ 0 h 447"/>
                  <a:gd name="T170" fmla="*/ 229 w 229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29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5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8" y="198"/>
                    </a:lnTo>
                    <a:lnTo>
                      <a:pt x="228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6" name="Freeform 23"/>
              <p:cNvSpPr>
                <a:spLocks/>
              </p:cNvSpPr>
              <p:nvPr/>
            </p:nvSpPr>
            <p:spPr bwMode="auto">
              <a:xfrm>
                <a:off x="4123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3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3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7" name="Freeform 24"/>
              <p:cNvSpPr>
                <a:spLocks/>
              </p:cNvSpPr>
              <p:nvPr/>
            </p:nvSpPr>
            <p:spPr bwMode="auto">
              <a:xfrm>
                <a:off x="4633" y="1393"/>
                <a:ext cx="229" cy="569"/>
              </a:xfrm>
              <a:custGeom>
                <a:avLst/>
                <a:gdLst>
                  <a:gd name="T0" fmla="*/ 130 w 229"/>
                  <a:gd name="T1" fmla="*/ 552 h 569"/>
                  <a:gd name="T2" fmla="*/ 153 w 229"/>
                  <a:gd name="T3" fmla="*/ 568 h 569"/>
                  <a:gd name="T4" fmla="*/ 171 w 229"/>
                  <a:gd name="T5" fmla="*/ 564 h 569"/>
                  <a:gd name="T6" fmla="*/ 184 w 229"/>
                  <a:gd name="T7" fmla="*/ 539 h 569"/>
                  <a:gd name="T8" fmla="*/ 184 w 229"/>
                  <a:gd name="T9" fmla="*/ 168 h 569"/>
                  <a:gd name="T10" fmla="*/ 189 w 229"/>
                  <a:gd name="T11" fmla="*/ 161 h 569"/>
                  <a:gd name="T12" fmla="*/ 195 w 229"/>
                  <a:gd name="T13" fmla="*/ 168 h 569"/>
                  <a:gd name="T14" fmla="*/ 197 w 229"/>
                  <a:gd name="T15" fmla="*/ 327 h 569"/>
                  <a:gd name="T16" fmla="*/ 212 w 229"/>
                  <a:gd name="T17" fmla="*/ 336 h 569"/>
                  <a:gd name="T18" fmla="*/ 227 w 229"/>
                  <a:gd name="T19" fmla="*/ 327 h 569"/>
                  <a:gd name="T20" fmla="*/ 228 w 229"/>
                  <a:gd name="T21" fmla="*/ 140 h 569"/>
                  <a:gd name="T22" fmla="*/ 221 w 229"/>
                  <a:gd name="T23" fmla="*/ 122 h 569"/>
                  <a:gd name="T24" fmla="*/ 17 w 229"/>
                  <a:gd name="T25" fmla="*/ 120 h 569"/>
                  <a:gd name="T26" fmla="*/ 2 w 229"/>
                  <a:gd name="T27" fmla="*/ 130 h 569"/>
                  <a:gd name="T28" fmla="*/ 0 w 229"/>
                  <a:gd name="T29" fmla="*/ 320 h 569"/>
                  <a:gd name="T30" fmla="*/ 8 w 229"/>
                  <a:gd name="T31" fmla="*/ 334 h 569"/>
                  <a:gd name="T32" fmla="*/ 26 w 229"/>
                  <a:gd name="T33" fmla="*/ 334 h 569"/>
                  <a:gd name="T34" fmla="*/ 34 w 229"/>
                  <a:gd name="T35" fmla="*/ 320 h 569"/>
                  <a:gd name="T36" fmla="*/ 36 w 229"/>
                  <a:gd name="T37" fmla="*/ 163 h 569"/>
                  <a:gd name="T38" fmla="*/ 44 w 229"/>
                  <a:gd name="T39" fmla="*/ 163 h 569"/>
                  <a:gd name="T40" fmla="*/ 46 w 229"/>
                  <a:gd name="T41" fmla="*/ 331 h 569"/>
                  <a:gd name="T42" fmla="*/ 48 w 229"/>
                  <a:gd name="T43" fmla="*/ 552 h 569"/>
                  <a:gd name="T44" fmla="*/ 71 w 229"/>
                  <a:gd name="T45" fmla="*/ 568 h 569"/>
                  <a:gd name="T46" fmla="*/ 91 w 229"/>
                  <a:gd name="T47" fmla="*/ 564 h 569"/>
                  <a:gd name="T48" fmla="*/ 104 w 229"/>
                  <a:gd name="T49" fmla="*/ 539 h 569"/>
                  <a:gd name="T50" fmla="*/ 106 w 229"/>
                  <a:gd name="T51" fmla="*/ 334 h 569"/>
                  <a:gd name="T52" fmla="*/ 123 w 229"/>
                  <a:gd name="T53" fmla="*/ 334 h 569"/>
                  <a:gd name="T54" fmla="*/ 127 w 229"/>
                  <a:gd name="T55" fmla="*/ 539 h 569"/>
                  <a:gd name="T56" fmla="*/ 67 w 229"/>
                  <a:gd name="T57" fmla="*/ 34 h 569"/>
                  <a:gd name="T58" fmla="*/ 89 w 229"/>
                  <a:gd name="T59" fmla="*/ 7 h 569"/>
                  <a:gd name="T60" fmla="*/ 123 w 229"/>
                  <a:gd name="T61" fmla="*/ 0 h 569"/>
                  <a:gd name="T62" fmla="*/ 155 w 229"/>
                  <a:gd name="T63" fmla="*/ 19 h 569"/>
                  <a:gd name="T64" fmla="*/ 165 w 229"/>
                  <a:gd name="T65" fmla="*/ 52 h 569"/>
                  <a:gd name="T66" fmla="*/ 155 w 229"/>
                  <a:gd name="T67" fmla="*/ 89 h 569"/>
                  <a:gd name="T68" fmla="*/ 123 w 229"/>
                  <a:gd name="T69" fmla="*/ 106 h 569"/>
                  <a:gd name="T70" fmla="*/ 89 w 229"/>
                  <a:gd name="T71" fmla="*/ 100 h 569"/>
                  <a:gd name="T72" fmla="*/ 67 w 229"/>
                  <a:gd name="T73" fmla="*/ 72 h 569"/>
                  <a:gd name="T74" fmla="*/ 127 w 229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569"/>
                  <a:gd name="T116" fmla="*/ 229 w 229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5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8" y="320"/>
                    </a:lnTo>
                    <a:lnTo>
                      <a:pt x="228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89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89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8" name="Freeform 25"/>
              <p:cNvSpPr>
                <a:spLocks/>
              </p:cNvSpPr>
              <p:nvPr/>
            </p:nvSpPr>
            <p:spPr bwMode="auto">
              <a:xfrm>
                <a:off x="4633" y="1515"/>
                <a:ext cx="229" cy="447"/>
              </a:xfrm>
              <a:custGeom>
                <a:avLst/>
                <a:gdLst>
                  <a:gd name="T0" fmla="*/ 127 w 229"/>
                  <a:gd name="T1" fmla="*/ 418 h 447"/>
                  <a:gd name="T2" fmla="*/ 130 w 229"/>
                  <a:gd name="T3" fmla="*/ 430 h 447"/>
                  <a:gd name="T4" fmla="*/ 139 w 229"/>
                  <a:gd name="T5" fmla="*/ 442 h 447"/>
                  <a:gd name="T6" fmla="*/ 153 w 229"/>
                  <a:gd name="T7" fmla="*/ 446 h 447"/>
                  <a:gd name="T8" fmla="*/ 158 w 229"/>
                  <a:gd name="T9" fmla="*/ 446 h 447"/>
                  <a:gd name="T10" fmla="*/ 171 w 229"/>
                  <a:gd name="T11" fmla="*/ 442 h 447"/>
                  <a:gd name="T12" fmla="*/ 181 w 229"/>
                  <a:gd name="T13" fmla="*/ 430 h 447"/>
                  <a:gd name="T14" fmla="*/ 184 w 229"/>
                  <a:gd name="T15" fmla="*/ 418 h 447"/>
                  <a:gd name="T16" fmla="*/ 184 w 229"/>
                  <a:gd name="T17" fmla="*/ 210 h 447"/>
                  <a:gd name="T18" fmla="*/ 184 w 229"/>
                  <a:gd name="T19" fmla="*/ 47 h 447"/>
                  <a:gd name="T20" fmla="*/ 185 w 229"/>
                  <a:gd name="T21" fmla="*/ 42 h 447"/>
                  <a:gd name="T22" fmla="*/ 189 w 229"/>
                  <a:gd name="T23" fmla="*/ 40 h 447"/>
                  <a:gd name="T24" fmla="*/ 193 w 229"/>
                  <a:gd name="T25" fmla="*/ 42 h 447"/>
                  <a:gd name="T26" fmla="*/ 195 w 229"/>
                  <a:gd name="T27" fmla="*/ 47 h 447"/>
                  <a:gd name="T28" fmla="*/ 195 w 229"/>
                  <a:gd name="T29" fmla="*/ 198 h 447"/>
                  <a:gd name="T30" fmla="*/ 197 w 229"/>
                  <a:gd name="T31" fmla="*/ 206 h 447"/>
                  <a:gd name="T32" fmla="*/ 203 w 229"/>
                  <a:gd name="T33" fmla="*/ 213 h 447"/>
                  <a:gd name="T34" fmla="*/ 212 w 229"/>
                  <a:gd name="T35" fmla="*/ 215 h 447"/>
                  <a:gd name="T36" fmla="*/ 221 w 229"/>
                  <a:gd name="T37" fmla="*/ 213 h 447"/>
                  <a:gd name="T38" fmla="*/ 227 w 229"/>
                  <a:gd name="T39" fmla="*/ 206 h 447"/>
                  <a:gd name="T40" fmla="*/ 228 w 229"/>
                  <a:gd name="T41" fmla="*/ 198 h 447"/>
                  <a:gd name="T42" fmla="*/ 228 w 229"/>
                  <a:gd name="T43" fmla="*/ 20 h 447"/>
                  <a:gd name="T44" fmla="*/ 227 w 229"/>
                  <a:gd name="T45" fmla="*/ 10 h 447"/>
                  <a:gd name="T46" fmla="*/ 221 w 229"/>
                  <a:gd name="T47" fmla="*/ 2 h 447"/>
                  <a:gd name="T48" fmla="*/ 212 w 229"/>
                  <a:gd name="T49" fmla="*/ 0 h 447"/>
                  <a:gd name="T50" fmla="*/ 17 w 229"/>
                  <a:gd name="T51" fmla="*/ 0 h 447"/>
                  <a:gd name="T52" fmla="*/ 8 w 229"/>
                  <a:gd name="T53" fmla="*/ 2 h 447"/>
                  <a:gd name="T54" fmla="*/ 2 w 229"/>
                  <a:gd name="T55" fmla="*/ 10 h 447"/>
                  <a:gd name="T56" fmla="*/ 0 w 229"/>
                  <a:gd name="T57" fmla="*/ 20 h 447"/>
                  <a:gd name="T58" fmla="*/ 0 w 229"/>
                  <a:gd name="T59" fmla="*/ 198 h 447"/>
                  <a:gd name="T60" fmla="*/ 2 w 229"/>
                  <a:gd name="T61" fmla="*/ 206 h 447"/>
                  <a:gd name="T62" fmla="*/ 8 w 229"/>
                  <a:gd name="T63" fmla="*/ 213 h 447"/>
                  <a:gd name="T64" fmla="*/ 17 w 229"/>
                  <a:gd name="T65" fmla="*/ 215 h 447"/>
                  <a:gd name="T66" fmla="*/ 26 w 229"/>
                  <a:gd name="T67" fmla="*/ 213 h 447"/>
                  <a:gd name="T68" fmla="*/ 32 w 229"/>
                  <a:gd name="T69" fmla="*/ 206 h 447"/>
                  <a:gd name="T70" fmla="*/ 34 w 229"/>
                  <a:gd name="T71" fmla="*/ 198 h 447"/>
                  <a:gd name="T72" fmla="*/ 34 w 229"/>
                  <a:gd name="T73" fmla="*/ 47 h 447"/>
                  <a:gd name="T74" fmla="*/ 36 w 229"/>
                  <a:gd name="T75" fmla="*/ 42 h 447"/>
                  <a:gd name="T76" fmla="*/ 42 w 229"/>
                  <a:gd name="T77" fmla="*/ 40 h 447"/>
                  <a:gd name="T78" fmla="*/ 44 w 229"/>
                  <a:gd name="T79" fmla="*/ 42 h 447"/>
                  <a:gd name="T80" fmla="*/ 46 w 229"/>
                  <a:gd name="T81" fmla="*/ 47 h 447"/>
                  <a:gd name="T82" fmla="*/ 46 w 229"/>
                  <a:gd name="T83" fmla="*/ 210 h 447"/>
                  <a:gd name="T84" fmla="*/ 46 w 229"/>
                  <a:gd name="T85" fmla="*/ 418 h 447"/>
                  <a:gd name="T86" fmla="*/ 48 w 229"/>
                  <a:gd name="T87" fmla="*/ 430 h 447"/>
                  <a:gd name="T88" fmla="*/ 58 w 229"/>
                  <a:gd name="T89" fmla="*/ 442 h 447"/>
                  <a:gd name="T90" fmla="*/ 71 w 229"/>
                  <a:gd name="T91" fmla="*/ 446 h 447"/>
                  <a:gd name="T92" fmla="*/ 78 w 229"/>
                  <a:gd name="T93" fmla="*/ 446 h 447"/>
                  <a:gd name="T94" fmla="*/ 91 w 229"/>
                  <a:gd name="T95" fmla="*/ 442 h 447"/>
                  <a:gd name="T96" fmla="*/ 100 w 229"/>
                  <a:gd name="T97" fmla="*/ 430 h 447"/>
                  <a:gd name="T98" fmla="*/ 104 w 229"/>
                  <a:gd name="T99" fmla="*/ 418 h 447"/>
                  <a:gd name="T100" fmla="*/ 104 w 229"/>
                  <a:gd name="T101" fmla="*/ 221 h 447"/>
                  <a:gd name="T102" fmla="*/ 106 w 229"/>
                  <a:gd name="T103" fmla="*/ 213 h 447"/>
                  <a:gd name="T104" fmla="*/ 115 w 229"/>
                  <a:gd name="T105" fmla="*/ 210 h 447"/>
                  <a:gd name="T106" fmla="*/ 123 w 229"/>
                  <a:gd name="T107" fmla="*/ 213 h 447"/>
                  <a:gd name="T108" fmla="*/ 127 w 229"/>
                  <a:gd name="T109" fmla="*/ 221 h 447"/>
                  <a:gd name="T110" fmla="*/ 127 w 229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29"/>
                  <a:gd name="T169" fmla="*/ 0 h 447"/>
                  <a:gd name="T170" fmla="*/ 229 w 229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29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5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8" y="198"/>
                    </a:lnTo>
                    <a:lnTo>
                      <a:pt x="228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9" name="Freeform 26"/>
              <p:cNvSpPr>
                <a:spLocks/>
              </p:cNvSpPr>
              <p:nvPr/>
            </p:nvSpPr>
            <p:spPr bwMode="auto">
              <a:xfrm>
                <a:off x="4699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3 w 98"/>
                  <a:gd name="T3" fmla="*/ 31 h 100"/>
                  <a:gd name="T4" fmla="*/ 12 w 98"/>
                  <a:gd name="T5" fmla="*/ 18 h 100"/>
                  <a:gd name="T6" fmla="*/ 24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4 w 98"/>
                  <a:gd name="T31" fmla="*/ 93 h 100"/>
                  <a:gd name="T32" fmla="*/ 12 w 98"/>
                  <a:gd name="T33" fmla="*/ 83 h 100"/>
                  <a:gd name="T34" fmla="*/ 3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4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4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0" name="Freeform 27"/>
              <p:cNvSpPr>
                <a:spLocks/>
              </p:cNvSpPr>
              <p:nvPr/>
            </p:nvSpPr>
            <p:spPr bwMode="auto">
              <a:xfrm>
                <a:off x="4921" y="1393"/>
                <a:ext cx="229" cy="569"/>
              </a:xfrm>
              <a:custGeom>
                <a:avLst/>
                <a:gdLst>
                  <a:gd name="T0" fmla="*/ 130 w 229"/>
                  <a:gd name="T1" fmla="*/ 552 h 569"/>
                  <a:gd name="T2" fmla="*/ 153 w 229"/>
                  <a:gd name="T3" fmla="*/ 568 h 569"/>
                  <a:gd name="T4" fmla="*/ 171 w 229"/>
                  <a:gd name="T5" fmla="*/ 564 h 569"/>
                  <a:gd name="T6" fmla="*/ 184 w 229"/>
                  <a:gd name="T7" fmla="*/ 539 h 569"/>
                  <a:gd name="T8" fmla="*/ 184 w 229"/>
                  <a:gd name="T9" fmla="*/ 168 h 569"/>
                  <a:gd name="T10" fmla="*/ 189 w 229"/>
                  <a:gd name="T11" fmla="*/ 161 h 569"/>
                  <a:gd name="T12" fmla="*/ 195 w 229"/>
                  <a:gd name="T13" fmla="*/ 168 h 569"/>
                  <a:gd name="T14" fmla="*/ 197 w 229"/>
                  <a:gd name="T15" fmla="*/ 327 h 569"/>
                  <a:gd name="T16" fmla="*/ 212 w 229"/>
                  <a:gd name="T17" fmla="*/ 336 h 569"/>
                  <a:gd name="T18" fmla="*/ 227 w 229"/>
                  <a:gd name="T19" fmla="*/ 327 h 569"/>
                  <a:gd name="T20" fmla="*/ 228 w 229"/>
                  <a:gd name="T21" fmla="*/ 140 h 569"/>
                  <a:gd name="T22" fmla="*/ 221 w 229"/>
                  <a:gd name="T23" fmla="*/ 122 h 569"/>
                  <a:gd name="T24" fmla="*/ 17 w 229"/>
                  <a:gd name="T25" fmla="*/ 120 h 569"/>
                  <a:gd name="T26" fmla="*/ 2 w 229"/>
                  <a:gd name="T27" fmla="*/ 130 h 569"/>
                  <a:gd name="T28" fmla="*/ 0 w 229"/>
                  <a:gd name="T29" fmla="*/ 320 h 569"/>
                  <a:gd name="T30" fmla="*/ 8 w 229"/>
                  <a:gd name="T31" fmla="*/ 334 h 569"/>
                  <a:gd name="T32" fmla="*/ 26 w 229"/>
                  <a:gd name="T33" fmla="*/ 334 h 569"/>
                  <a:gd name="T34" fmla="*/ 34 w 229"/>
                  <a:gd name="T35" fmla="*/ 320 h 569"/>
                  <a:gd name="T36" fmla="*/ 36 w 229"/>
                  <a:gd name="T37" fmla="*/ 163 h 569"/>
                  <a:gd name="T38" fmla="*/ 44 w 229"/>
                  <a:gd name="T39" fmla="*/ 163 h 569"/>
                  <a:gd name="T40" fmla="*/ 46 w 229"/>
                  <a:gd name="T41" fmla="*/ 331 h 569"/>
                  <a:gd name="T42" fmla="*/ 48 w 229"/>
                  <a:gd name="T43" fmla="*/ 552 h 569"/>
                  <a:gd name="T44" fmla="*/ 71 w 229"/>
                  <a:gd name="T45" fmla="*/ 568 h 569"/>
                  <a:gd name="T46" fmla="*/ 91 w 229"/>
                  <a:gd name="T47" fmla="*/ 564 h 569"/>
                  <a:gd name="T48" fmla="*/ 104 w 229"/>
                  <a:gd name="T49" fmla="*/ 539 h 569"/>
                  <a:gd name="T50" fmla="*/ 106 w 229"/>
                  <a:gd name="T51" fmla="*/ 334 h 569"/>
                  <a:gd name="T52" fmla="*/ 123 w 229"/>
                  <a:gd name="T53" fmla="*/ 334 h 569"/>
                  <a:gd name="T54" fmla="*/ 127 w 229"/>
                  <a:gd name="T55" fmla="*/ 539 h 569"/>
                  <a:gd name="T56" fmla="*/ 67 w 229"/>
                  <a:gd name="T57" fmla="*/ 34 h 569"/>
                  <a:gd name="T58" fmla="*/ 89 w 229"/>
                  <a:gd name="T59" fmla="*/ 7 h 569"/>
                  <a:gd name="T60" fmla="*/ 123 w 229"/>
                  <a:gd name="T61" fmla="*/ 0 h 569"/>
                  <a:gd name="T62" fmla="*/ 155 w 229"/>
                  <a:gd name="T63" fmla="*/ 19 h 569"/>
                  <a:gd name="T64" fmla="*/ 165 w 229"/>
                  <a:gd name="T65" fmla="*/ 52 h 569"/>
                  <a:gd name="T66" fmla="*/ 155 w 229"/>
                  <a:gd name="T67" fmla="*/ 89 h 569"/>
                  <a:gd name="T68" fmla="*/ 123 w 229"/>
                  <a:gd name="T69" fmla="*/ 106 h 569"/>
                  <a:gd name="T70" fmla="*/ 89 w 229"/>
                  <a:gd name="T71" fmla="*/ 100 h 569"/>
                  <a:gd name="T72" fmla="*/ 67 w 229"/>
                  <a:gd name="T73" fmla="*/ 72 h 569"/>
                  <a:gd name="T74" fmla="*/ 127 w 229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569"/>
                  <a:gd name="T116" fmla="*/ 229 w 229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7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5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8" y="320"/>
                    </a:lnTo>
                    <a:lnTo>
                      <a:pt x="228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89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89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00FF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1" name="Freeform 28"/>
              <p:cNvSpPr>
                <a:spLocks/>
              </p:cNvSpPr>
              <p:nvPr/>
            </p:nvSpPr>
            <p:spPr bwMode="auto">
              <a:xfrm>
                <a:off x="4921" y="1515"/>
                <a:ext cx="229" cy="447"/>
              </a:xfrm>
              <a:custGeom>
                <a:avLst/>
                <a:gdLst>
                  <a:gd name="T0" fmla="*/ 127 w 229"/>
                  <a:gd name="T1" fmla="*/ 418 h 447"/>
                  <a:gd name="T2" fmla="*/ 130 w 229"/>
                  <a:gd name="T3" fmla="*/ 430 h 447"/>
                  <a:gd name="T4" fmla="*/ 139 w 229"/>
                  <a:gd name="T5" fmla="*/ 442 h 447"/>
                  <a:gd name="T6" fmla="*/ 153 w 229"/>
                  <a:gd name="T7" fmla="*/ 446 h 447"/>
                  <a:gd name="T8" fmla="*/ 157 w 229"/>
                  <a:gd name="T9" fmla="*/ 446 h 447"/>
                  <a:gd name="T10" fmla="*/ 171 w 229"/>
                  <a:gd name="T11" fmla="*/ 442 h 447"/>
                  <a:gd name="T12" fmla="*/ 181 w 229"/>
                  <a:gd name="T13" fmla="*/ 430 h 447"/>
                  <a:gd name="T14" fmla="*/ 184 w 229"/>
                  <a:gd name="T15" fmla="*/ 418 h 447"/>
                  <a:gd name="T16" fmla="*/ 184 w 229"/>
                  <a:gd name="T17" fmla="*/ 210 h 447"/>
                  <a:gd name="T18" fmla="*/ 184 w 229"/>
                  <a:gd name="T19" fmla="*/ 47 h 447"/>
                  <a:gd name="T20" fmla="*/ 185 w 229"/>
                  <a:gd name="T21" fmla="*/ 42 h 447"/>
                  <a:gd name="T22" fmla="*/ 189 w 229"/>
                  <a:gd name="T23" fmla="*/ 40 h 447"/>
                  <a:gd name="T24" fmla="*/ 193 w 229"/>
                  <a:gd name="T25" fmla="*/ 42 h 447"/>
                  <a:gd name="T26" fmla="*/ 195 w 229"/>
                  <a:gd name="T27" fmla="*/ 47 h 447"/>
                  <a:gd name="T28" fmla="*/ 195 w 229"/>
                  <a:gd name="T29" fmla="*/ 198 h 447"/>
                  <a:gd name="T30" fmla="*/ 197 w 229"/>
                  <a:gd name="T31" fmla="*/ 206 h 447"/>
                  <a:gd name="T32" fmla="*/ 203 w 229"/>
                  <a:gd name="T33" fmla="*/ 213 h 447"/>
                  <a:gd name="T34" fmla="*/ 212 w 229"/>
                  <a:gd name="T35" fmla="*/ 215 h 447"/>
                  <a:gd name="T36" fmla="*/ 221 w 229"/>
                  <a:gd name="T37" fmla="*/ 213 h 447"/>
                  <a:gd name="T38" fmla="*/ 227 w 229"/>
                  <a:gd name="T39" fmla="*/ 206 h 447"/>
                  <a:gd name="T40" fmla="*/ 228 w 229"/>
                  <a:gd name="T41" fmla="*/ 198 h 447"/>
                  <a:gd name="T42" fmla="*/ 228 w 229"/>
                  <a:gd name="T43" fmla="*/ 20 h 447"/>
                  <a:gd name="T44" fmla="*/ 227 w 229"/>
                  <a:gd name="T45" fmla="*/ 10 h 447"/>
                  <a:gd name="T46" fmla="*/ 221 w 229"/>
                  <a:gd name="T47" fmla="*/ 2 h 447"/>
                  <a:gd name="T48" fmla="*/ 212 w 229"/>
                  <a:gd name="T49" fmla="*/ 0 h 447"/>
                  <a:gd name="T50" fmla="*/ 17 w 229"/>
                  <a:gd name="T51" fmla="*/ 0 h 447"/>
                  <a:gd name="T52" fmla="*/ 8 w 229"/>
                  <a:gd name="T53" fmla="*/ 2 h 447"/>
                  <a:gd name="T54" fmla="*/ 2 w 229"/>
                  <a:gd name="T55" fmla="*/ 10 h 447"/>
                  <a:gd name="T56" fmla="*/ 0 w 229"/>
                  <a:gd name="T57" fmla="*/ 20 h 447"/>
                  <a:gd name="T58" fmla="*/ 0 w 229"/>
                  <a:gd name="T59" fmla="*/ 198 h 447"/>
                  <a:gd name="T60" fmla="*/ 2 w 229"/>
                  <a:gd name="T61" fmla="*/ 206 h 447"/>
                  <a:gd name="T62" fmla="*/ 8 w 229"/>
                  <a:gd name="T63" fmla="*/ 213 h 447"/>
                  <a:gd name="T64" fmla="*/ 17 w 229"/>
                  <a:gd name="T65" fmla="*/ 215 h 447"/>
                  <a:gd name="T66" fmla="*/ 26 w 229"/>
                  <a:gd name="T67" fmla="*/ 213 h 447"/>
                  <a:gd name="T68" fmla="*/ 32 w 229"/>
                  <a:gd name="T69" fmla="*/ 206 h 447"/>
                  <a:gd name="T70" fmla="*/ 34 w 229"/>
                  <a:gd name="T71" fmla="*/ 198 h 447"/>
                  <a:gd name="T72" fmla="*/ 34 w 229"/>
                  <a:gd name="T73" fmla="*/ 47 h 447"/>
                  <a:gd name="T74" fmla="*/ 36 w 229"/>
                  <a:gd name="T75" fmla="*/ 42 h 447"/>
                  <a:gd name="T76" fmla="*/ 42 w 229"/>
                  <a:gd name="T77" fmla="*/ 40 h 447"/>
                  <a:gd name="T78" fmla="*/ 44 w 229"/>
                  <a:gd name="T79" fmla="*/ 42 h 447"/>
                  <a:gd name="T80" fmla="*/ 46 w 229"/>
                  <a:gd name="T81" fmla="*/ 47 h 447"/>
                  <a:gd name="T82" fmla="*/ 46 w 229"/>
                  <a:gd name="T83" fmla="*/ 210 h 447"/>
                  <a:gd name="T84" fmla="*/ 46 w 229"/>
                  <a:gd name="T85" fmla="*/ 418 h 447"/>
                  <a:gd name="T86" fmla="*/ 48 w 229"/>
                  <a:gd name="T87" fmla="*/ 430 h 447"/>
                  <a:gd name="T88" fmla="*/ 58 w 229"/>
                  <a:gd name="T89" fmla="*/ 442 h 447"/>
                  <a:gd name="T90" fmla="*/ 71 w 229"/>
                  <a:gd name="T91" fmla="*/ 446 h 447"/>
                  <a:gd name="T92" fmla="*/ 78 w 229"/>
                  <a:gd name="T93" fmla="*/ 446 h 447"/>
                  <a:gd name="T94" fmla="*/ 91 w 229"/>
                  <a:gd name="T95" fmla="*/ 442 h 447"/>
                  <a:gd name="T96" fmla="*/ 100 w 229"/>
                  <a:gd name="T97" fmla="*/ 430 h 447"/>
                  <a:gd name="T98" fmla="*/ 104 w 229"/>
                  <a:gd name="T99" fmla="*/ 418 h 447"/>
                  <a:gd name="T100" fmla="*/ 104 w 229"/>
                  <a:gd name="T101" fmla="*/ 221 h 447"/>
                  <a:gd name="T102" fmla="*/ 106 w 229"/>
                  <a:gd name="T103" fmla="*/ 213 h 447"/>
                  <a:gd name="T104" fmla="*/ 115 w 229"/>
                  <a:gd name="T105" fmla="*/ 210 h 447"/>
                  <a:gd name="T106" fmla="*/ 123 w 229"/>
                  <a:gd name="T107" fmla="*/ 213 h 447"/>
                  <a:gd name="T108" fmla="*/ 127 w 229"/>
                  <a:gd name="T109" fmla="*/ 221 h 447"/>
                  <a:gd name="T110" fmla="*/ 127 w 229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29"/>
                  <a:gd name="T169" fmla="*/ 0 h 447"/>
                  <a:gd name="T170" fmla="*/ 229 w 229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29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7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5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8" y="198"/>
                    </a:lnTo>
                    <a:lnTo>
                      <a:pt x="228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chemeClr val="tx2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2" name="Freeform 29"/>
              <p:cNvSpPr>
                <a:spLocks/>
              </p:cNvSpPr>
              <p:nvPr/>
            </p:nvSpPr>
            <p:spPr bwMode="auto">
              <a:xfrm>
                <a:off x="4992" y="1393"/>
                <a:ext cx="93" cy="95"/>
              </a:xfrm>
              <a:custGeom>
                <a:avLst/>
                <a:gdLst>
                  <a:gd name="T0" fmla="*/ 0 w 98"/>
                  <a:gd name="T1" fmla="*/ 43 h 100"/>
                  <a:gd name="T2" fmla="*/ 3 w 98"/>
                  <a:gd name="T3" fmla="*/ 27 h 100"/>
                  <a:gd name="T4" fmla="*/ 9 w 98"/>
                  <a:gd name="T5" fmla="*/ 15 h 100"/>
                  <a:gd name="T6" fmla="*/ 21 w 98"/>
                  <a:gd name="T7" fmla="*/ 6 h 100"/>
                  <a:gd name="T8" fmla="*/ 35 w 98"/>
                  <a:gd name="T9" fmla="*/ 0 h 100"/>
                  <a:gd name="T10" fmla="*/ 47 w 98"/>
                  <a:gd name="T11" fmla="*/ 0 h 100"/>
                  <a:gd name="T12" fmla="*/ 62 w 98"/>
                  <a:gd name="T13" fmla="*/ 6 h 100"/>
                  <a:gd name="T14" fmla="*/ 75 w 98"/>
                  <a:gd name="T15" fmla="*/ 15 h 100"/>
                  <a:gd name="T16" fmla="*/ 80 w 98"/>
                  <a:gd name="T17" fmla="*/ 27 h 100"/>
                  <a:gd name="T18" fmla="*/ 83 w 98"/>
                  <a:gd name="T19" fmla="*/ 43 h 100"/>
                  <a:gd name="T20" fmla="*/ 80 w 98"/>
                  <a:gd name="T21" fmla="*/ 59 h 100"/>
                  <a:gd name="T22" fmla="*/ 75 w 98"/>
                  <a:gd name="T23" fmla="*/ 71 h 100"/>
                  <a:gd name="T24" fmla="*/ 62 w 98"/>
                  <a:gd name="T25" fmla="*/ 80 h 100"/>
                  <a:gd name="T26" fmla="*/ 47 w 98"/>
                  <a:gd name="T27" fmla="*/ 85 h 100"/>
                  <a:gd name="T28" fmla="*/ 35 w 98"/>
                  <a:gd name="T29" fmla="*/ 85 h 100"/>
                  <a:gd name="T30" fmla="*/ 21 w 98"/>
                  <a:gd name="T31" fmla="*/ 80 h 100"/>
                  <a:gd name="T32" fmla="*/ 9 w 98"/>
                  <a:gd name="T33" fmla="*/ 71 h 100"/>
                  <a:gd name="T34" fmla="*/ 3 w 98"/>
                  <a:gd name="T35" fmla="*/ 59 h 100"/>
                  <a:gd name="T36" fmla="*/ 0 w 98"/>
                  <a:gd name="T37" fmla="*/ 43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4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4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solidFill>
                <a:schemeClr val="tx2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24" name="Group 30"/>
            <p:cNvGrpSpPr>
              <a:grpSpLocks/>
            </p:cNvGrpSpPr>
            <p:nvPr/>
          </p:nvGrpSpPr>
          <p:grpSpPr bwMode="auto">
            <a:xfrm>
              <a:off x="2784" y="2160"/>
              <a:ext cx="2245" cy="569"/>
              <a:chOff x="2905" y="1393"/>
              <a:chExt cx="2245" cy="569"/>
            </a:xfrm>
          </p:grpSpPr>
          <p:sp>
            <p:nvSpPr>
              <p:cNvPr id="25625" name="Freeform 31"/>
              <p:cNvSpPr>
                <a:spLocks/>
              </p:cNvSpPr>
              <p:nvPr/>
            </p:nvSpPr>
            <p:spPr bwMode="auto">
              <a:xfrm>
                <a:off x="3769" y="1393"/>
                <a:ext cx="230" cy="569"/>
              </a:xfrm>
              <a:custGeom>
                <a:avLst/>
                <a:gdLst>
                  <a:gd name="T0" fmla="*/ 130 w 230"/>
                  <a:gd name="T1" fmla="*/ 552 h 569"/>
                  <a:gd name="T2" fmla="*/ 153 w 230"/>
                  <a:gd name="T3" fmla="*/ 568 h 569"/>
                  <a:gd name="T4" fmla="*/ 171 w 230"/>
                  <a:gd name="T5" fmla="*/ 564 h 569"/>
                  <a:gd name="T6" fmla="*/ 184 w 230"/>
                  <a:gd name="T7" fmla="*/ 539 h 569"/>
                  <a:gd name="T8" fmla="*/ 184 w 230"/>
                  <a:gd name="T9" fmla="*/ 168 h 569"/>
                  <a:gd name="T10" fmla="*/ 189 w 230"/>
                  <a:gd name="T11" fmla="*/ 161 h 569"/>
                  <a:gd name="T12" fmla="*/ 195 w 230"/>
                  <a:gd name="T13" fmla="*/ 168 h 569"/>
                  <a:gd name="T14" fmla="*/ 197 w 230"/>
                  <a:gd name="T15" fmla="*/ 327 h 569"/>
                  <a:gd name="T16" fmla="*/ 212 w 230"/>
                  <a:gd name="T17" fmla="*/ 336 h 569"/>
                  <a:gd name="T18" fmla="*/ 227 w 230"/>
                  <a:gd name="T19" fmla="*/ 327 h 569"/>
                  <a:gd name="T20" fmla="*/ 229 w 230"/>
                  <a:gd name="T21" fmla="*/ 140 h 569"/>
                  <a:gd name="T22" fmla="*/ 221 w 230"/>
                  <a:gd name="T23" fmla="*/ 122 h 569"/>
                  <a:gd name="T24" fmla="*/ 17 w 230"/>
                  <a:gd name="T25" fmla="*/ 120 h 569"/>
                  <a:gd name="T26" fmla="*/ 2 w 230"/>
                  <a:gd name="T27" fmla="*/ 130 h 569"/>
                  <a:gd name="T28" fmla="*/ 0 w 230"/>
                  <a:gd name="T29" fmla="*/ 320 h 569"/>
                  <a:gd name="T30" fmla="*/ 8 w 230"/>
                  <a:gd name="T31" fmla="*/ 334 h 569"/>
                  <a:gd name="T32" fmla="*/ 26 w 230"/>
                  <a:gd name="T33" fmla="*/ 334 h 569"/>
                  <a:gd name="T34" fmla="*/ 34 w 230"/>
                  <a:gd name="T35" fmla="*/ 320 h 569"/>
                  <a:gd name="T36" fmla="*/ 36 w 230"/>
                  <a:gd name="T37" fmla="*/ 163 h 569"/>
                  <a:gd name="T38" fmla="*/ 44 w 230"/>
                  <a:gd name="T39" fmla="*/ 163 h 569"/>
                  <a:gd name="T40" fmla="*/ 46 w 230"/>
                  <a:gd name="T41" fmla="*/ 331 h 569"/>
                  <a:gd name="T42" fmla="*/ 48 w 230"/>
                  <a:gd name="T43" fmla="*/ 552 h 569"/>
                  <a:gd name="T44" fmla="*/ 71 w 230"/>
                  <a:gd name="T45" fmla="*/ 568 h 569"/>
                  <a:gd name="T46" fmla="*/ 91 w 230"/>
                  <a:gd name="T47" fmla="*/ 564 h 569"/>
                  <a:gd name="T48" fmla="*/ 104 w 230"/>
                  <a:gd name="T49" fmla="*/ 539 h 569"/>
                  <a:gd name="T50" fmla="*/ 106 w 230"/>
                  <a:gd name="T51" fmla="*/ 334 h 569"/>
                  <a:gd name="T52" fmla="*/ 123 w 230"/>
                  <a:gd name="T53" fmla="*/ 334 h 569"/>
                  <a:gd name="T54" fmla="*/ 127 w 230"/>
                  <a:gd name="T55" fmla="*/ 539 h 569"/>
                  <a:gd name="T56" fmla="*/ 67 w 230"/>
                  <a:gd name="T57" fmla="*/ 34 h 569"/>
                  <a:gd name="T58" fmla="*/ 90 w 230"/>
                  <a:gd name="T59" fmla="*/ 7 h 569"/>
                  <a:gd name="T60" fmla="*/ 123 w 230"/>
                  <a:gd name="T61" fmla="*/ 0 h 569"/>
                  <a:gd name="T62" fmla="*/ 155 w 230"/>
                  <a:gd name="T63" fmla="*/ 19 h 569"/>
                  <a:gd name="T64" fmla="*/ 165 w 230"/>
                  <a:gd name="T65" fmla="*/ 52 h 569"/>
                  <a:gd name="T66" fmla="*/ 155 w 230"/>
                  <a:gd name="T67" fmla="*/ 89 h 569"/>
                  <a:gd name="T68" fmla="*/ 123 w 230"/>
                  <a:gd name="T69" fmla="*/ 106 h 569"/>
                  <a:gd name="T70" fmla="*/ 90 w 230"/>
                  <a:gd name="T71" fmla="*/ 100 h 569"/>
                  <a:gd name="T72" fmla="*/ 67 w 230"/>
                  <a:gd name="T73" fmla="*/ 72 h 569"/>
                  <a:gd name="T74" fmla="*/ 127 w 230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0"/>
                  <a:gd name="T115" fmla="*/ 0 h 569"/>
                  <a:gd name="T116" fmla="*/ 230 w 230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0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6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9" y="320"/>
                    </a:lnTo>
                    <a:lnTo>
                      <a:pt x="229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" name="Freeform 32"/>
              <p:cNvSpPr>
                <a:spLocks/>
              </p:cNvSpPr>
              <p:nvPr/>
            </p:nvSpPr>
            <p:spPr bwMode="auto">
              <a:xfrm>
                <a:off x="3769" y="1515"/>
                <a:ext cx="230" cy="447"/>
              </a:xfrm>
              <a:custGeom>
                <a:avLst/>
                <a:gdLst>
                  <a:gd name="T0" fmla="*/ 127 w 230"/>
                  <a:gd name="T1" fmla="*/ 418 h 447"/>
                  <a:gd name="T2" fmla="*/ 130 w 230"/>
                  <a:gd name="T3" fmla="*/ 430 h 447"/>
                  <a:gd name="T4" fmla="*/ 139 w 230"/>
                  <a:gd name="T5" fmla="*/ 442 h 447"/>
                  <a:gd name="T6" fmla="*/ 153 w 230"/>
                  <a:gd name="T7" fmla="*/ 446 h 447"/>
                  <a:gd name="T8" fmla="*/ 158 w 230"/>
                  <a:gd name="T9" fmla="*/ 446 h 447"/>
                  <a:gd name="T10" fmla="*/ 171 w 230"/>
                  <a:gd name="T11" fmla="*/ 442 h 447"/>
                  <a:gd name="T12" fmla="*/ 181 w 230"/>
                  <a:gd name="T13" fmla="*/ 430 h 447"/>
                  <a:gd name="T14" fmla="*/ 184 w 230"/>
                  <a:gd name="T15" fmla="*/ 418 h 447"/>
                  <a:gd name="T16" fmla="*/ 184 w 230"/>
                  <a:gd name="T17" fmla="*/ 210 h 447"/>
                  <a:gd name="T18" fmla="*/ 184 w 230"/>
                  <a:gd name="T19" fmla="*/ 47 h 447"/>
                  <a:gd name="T20" fmla="*/ 186 w 230"/>
                  <a:gd name="T21" fmla="*/ 42 h 447"/>
                  <a:gd name="T22" fmla="*/ 189 w 230"/>
                  <a:gd name="T23" fmla="*/ 40 h 447"/>
                  <a:gd name="T24" fmla="*/ 193 w 230"/>
                  <a:gd name="T25" fmla="*/ 42 h 447"/>
                  <a:gd name="T26" fmla="*/ 195 w 230"/>
                  <a:gd name="T27" fmla="*/ 47 h 447"/>
                  <a:gd name="T28" fmla="*/ 195 w 230"/>
                  <a:gd name="T29" fmla="*/ 198 h 447"/>
                  <a:gd name="T30" fmla="*/ 197 w 230"/>
                  <a:gd name="T31" fmla="*/ 206 h 447"/>
                  <a:gd name="T32" fmla="*/ 203 w 230"/>
                  <a:gd name="T33" fmla="*/ 213 h 447"/>
                  <a:gd name="T34" fmla="*/ 212 w 230"/>
                  <a:gd name="T35" fmla="*/ 215 h 447"/>
                  <a:gd name="T36" fmla="*/ 221 w 230"/>
                  <a:gd name="T37" fmla="*/ 213 h 447"/>
                  <a:gd name="T38" fmla="*/ 227 w 230"/>
                  <a:gd name="T39" fmla="*/ 206 h 447"/>
                  <a:gd name="T40" fmla="*/ 229 w 230"/>
                  <a:gd name="T41" fmla="*/ 198 h 447"/>
                  <a:gd name="T42" fmla="*/ 229 w 230"/>
                  <a:gd name="T43" fmla="*/ 20 h 447"/>
                  <a:gd name="T44" fmla="*/ 227 w 230"/>
                  <a:gd name="T45" fmla="*/ 10 h 447"/>
                  <a:gd name="T46" fmla="*/ 221 w 230"/>
                  <a:gd name="T47" fmla="*/ 2 h 447"/>
                  <a:gd name="T48" fmla="*/ 212 w 230"/>
                  <a:gd name="T49" fmla="*/ 0 h 447"/>
                  <a:gd name="T50" fmla="*/ 17 w 230"/>
                  <a:gd name="T51" fmla="*/ 0 h 447"/>
                  <a:gd name="T52" fmla="*/ 8 w 230"/>
                  <a:gd name="T53" fmla="*/ 2 h 447"/>
                  <a:gd name="T54" fmla="*/ 2 w 230"/>
                  <a:gd name="T55" fmla="*/ 10 h 447"/>
                  <a:gd name="T56" fmla="*/ 0 w 230"/>
                  <a:gd name="T57" fmla="*/ 20 h 447"/>
                  <a:gd name="T58" fmla="*/ 0 w 230"/>
                  <a:gd name="T59" fmla="*/ 198 h 447"/>
                  <a:gd name="T60" fmla="*/ 2 w 230"/>
                  <a:gd name="T61" fmla="*/ 206 h 447"/>
                  <a:gd name="T62" fmla="*/ 8 w 230"/>
                  <a:gd name="T63" fmla="*/ 213 h 447"/>
                  <a:gd name="T64" fmla="*/ 17 w 230"/>
                  <a:gd name="T65" fmla="*/ 215 h 447"/>
                  <a:gd name="T66" fmla="*/ 26 w 230"/>
                  <a:gd name="T67" fmla="*/ 213 h 447"/>
                  <a:gd name="T68" fmla="*/ 32 w 230"/>
                  <a:gd name="T69" fmla="*/ 206 h 447"/>
                  <a:gd name="T70" fmla="*/ 34 w 230"/>
                  <a:gd name="T71" fmla="*/ 198 h 447"/>
                  <a:gd name="T72" fmla="*/ 34 w 230"/>
                  <a:gd name="T73" fmla="*/ 47 h 447"/>
                  <a:gd name="T74" fmla="*/ 36 w 230"/>
                  <a:gd name="T75" fmla="*/ 42 h 447"/>
                  <a:gd name="T76" fmla="*/ 42 w 230"/>
                  <a:gd name="T77" fmla="*/ 40 h 447"/>
                  <a:gd name="T78" fmla="*/ 44 w 230"/>
                  <a:gd name="T79" fmla="*/ 42 h 447"/>
                  <a:gd name="T80" fmla="*/ 46 w 230"/>
                  <a:gd name="T81" fmla="*/ 47 h 447"/>
                  <a:gd name="T82" fmla="*/ 46 w 230"/>
                  <a:gd name="T83" fmla="*/ 210 h 447"/>
                  <a:gd name="T84" fmla="*/ 46 w 230"/>
                  <a:gd name="T85" fmla="*/ 418 h 447"/>
                  <a:gd name="T86" fmla="*/ 48 w 230"/>
                  <a:gd name="T87" fmla="*/ 430 h 447"/>
                  <a:gd name="T88" fmla="*/ 58 w 230"/>
                  <a:gd name="T89" fmla="*/ 442 h 447"/>
                  <a:gd name="T90" fmla="*/ 71 w 230"/>
                  <a:gd name="T91" fmla="*/ 446 h 447"/>
                  <a:gd name="T92" fmla="*/ 78 w 230"/>
                  <a:gd name="T93" fmla="*/ 446 h 447"/>
                  <a:gd name="T94" fmla="*/ 91 w 230"/>
                  <a:gd name="T95" fmla="*/ 442 h 447"/>
                  <a:gd name="T96" fmla="*/ 100 w 230"/>
                  <a:gd name="T97" fmla="*/ 430 h 447"/>
                  <a:gd name="T98" fmla="*/ 104 w 230"/>
                  <a:gd name="T99" fmla="*/ 418 h 447"/>
                  <a:gd name="T100" fmla="*/ 104 w 230"/>
                  <a:gd name="T101" fmla="*/ 221 h 447"/>
                  <a:gd name="T102" fmla="*/ 106 w 230"/>
                  <a:gd name="T103" fmla="*/ 213 h 447"/>
                  <a:gd name="T104" fmla="*/ 115 w 230"/>
                  <a:gd name="T105" fmla="*/ 210 h 447"/>
                  <a:gd name="T106" fmla="*/ 123 w 230"/>
                  <a:gd name="T107" fmla="*/ 213 h 447"/>
                  <a:gd name="T108" fmla="*/ 127 w 230"/>
                  <a:gd name="T109" fmla="*/ 221 h 447"/>
                  <a:gd name="T110" fmla="*/ 127 w 230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30"/>
                  <a:gd name="T169" fmla="*/ 0 h 447"/>
                  <a:gd name="T170" fmla="*/ 230 w 230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30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6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9" y="198"/>
                    </a:lnTo>
                    <a:lnTo>
                      <a:pt x="229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" name="Freeform 33"/>
              <p:cNvSpPr>
                <a:spLocks/>
              </p:cNvSpPr>
              <p:nvPr/>
            </p:nvSpPr>
            <p:spPr bwMode="auto">
              <a:xfrm>
                <a:off x="3835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3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3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" name="Freeform 34"/>
              <p:cNvSpPr>
                <a:spLocks/>
              </p:cNvSpPr>
              <p:nvPr/>
            </p:nvSpPr>
            <p:spPr bwMode="auto">
              <a:xfrm>
                <a:off x="3193" y="1393"/>
                <a:ext cx="230" cy="569"/>
              </a:xfrm>
              <a:custGeom>
                <a:avLst/>
                <a:gdLst>
                  <a:gd name="T0" fmla="*/ 130 w 230"/>
                  <a:gd name="T1" fmla="*/ 552 h 569"/>
                  <a:gd name="T2" fmla="*/ 153 w 230"/>
                  <a:gd name="T3" fmla="*/ 568 h 569"/>
                  <a:gd name="T4" fmla="*/ 171 w 230"/>
                  <a:gd name="T5" fmla="*/ 564 h 569"/>
                  <a:gd name="T6" fmla="*/ 184 w 230"/>
                  <a:gd name="T7" fmla="*/ 539 h 569"/>
                  <a:gd name="T8" fmla="*/ 184 w 230"/>
                  <a:gd name="T9" fmla="*/ 168 h 569"/>
                  <a:gd name="T10" fmla="*/ 189 w 230"/>
                  <a:gd name="T11" fmla="*/ 161 h 569"/>
                  <a:gd name="T12" fmla="*/ 195 w 230"/>
                  <a:gd name="T13" fmla="*/ 168 h 569"/>
                  <a:gd name="T14" fmla="*/ 197 w 230"/>
                  <a:gd name="T15" fmla="*/ 327 h 569"/>
                  <a:gd name="T16" fmla="*/ 212 w 230"/>
                  <a:gd name="T17" fmla="*/ 336 h 569"/>
                  <a:gd name="T18" fmla="*/ 227 w 230"/>
                  <a:gd name="T19" fmla="*/ 327 h 569"/>
                  <a:gd name="T20" fmla="*/ 229 w 230"/>
                  <a:gd name="T21" fmla="*/ 140 h 569"/>
                  <a:gd name="T22" fmla="*/ 221 w 230"/>
                  <a:gd name="T23" fmla="*/ 122 h 569"/>
                  <a:gd name="T24" fmla="*/ 17 w 230"/>
                  <a:gd name="T25" fmla="*/ 120 h 569"/>
                  <a:gd name="T26" fmla="*/ 2 w 230"/>
                  <a:gd name="T27" fmla="*/ 130 h 569"/>
                  <a:gd name="T28" fmla="*/ 0 w 230"/>
                  <a:gd name="T29" fmla="*/ 320 h 569"/>
                  <a:gd name="T30" fmla="*/ 8 w 230"/>
                  <a:gd name="T31" fmla="*/ 334 h 569"/>
                  <a:gd name="T32" fmla="*/ 26 w 230"/>
                  <a:gd name="T33" fmla="*/ 334 h 569"/>
                  <a:gd name="T34" fmla="*/ 34 w 230"/>
                  <a:gd name="T35" fmla="*/ 320 h 569"/>
                  <a:gd name="T36" fmla="*/ 36 w 230"/>
                  <a:gd name="T37" fmla="*/ 163 h 569"/>
                  <a:gd name="T38" fmla="*/ 44 w 230"/>
                  <a:gd name="T39" fmla="*/ 163 h 569"/>
                  <a:gd name="T40" fmla="*/ 46 w 230"/>
                  <a:gd name="T41" fmla="*/ 331 h 569"/>
                  <a:gd name="T42" fmla="*/ 48 w 230"/>
                  <a:gd name="T43" fmla="*/ 552 h 569"/>
                  <a:gd name="T44" fmla="*/ 71 w 230"/>
                  <a:gd name="T45" fmla="*/ 568 h 569"/>
                  <a:gd name="T46" fmla="*/ 91 w 230"/>
                  <a:gd name="T47" fmla="*/ 564 h 569"/>
                  <a:gd name="T48" fmla="*/ 104 w 230"/>
                  <a:gd name="T49" fmla="*/ 539 h 569"/>
                  <a:gd name="T50" fmla="*/ 106 w 230"/>
                  <a:gd name="T51" fmla="*/ 334 h 569"/>
                  <a:gd name="T52" fmla="*/ 123 w 230"/>
                  <a:gd name="T53" fmla="*/ 334 h 569"/>
                  <a:gd name="T54" fmla="*/ 127 w 230"/>
                  <a:gd name="T55" fmla="*/ 539 h 569"/>
                  <a:gd name="T56" fmla="*/ 68 w 230"/>
                  <a:gd name="T57" fmla="*/ 34 h 569"/>
                  <a:gd name="T58" fmla="*/ 90 w 230"/>
                  <a:gd name="T59" fmla="*/ 7 h 569"/>
                  <a:gd name="T60" fmla="*/ 123 w 230"/>
                  <a:gd name="T61" fmla="*/ 0 h 569"/>
                  <a:gd name="T62" fmla="*/ 155 w 230"/>
                  <a:gd name="T63" fmla="*/ 19 h 569"/>
                  <a:gd name="T64" fmla="*/ 165 w 230"/>
                  <a:gd name="T65" fmla="*/ 52 h 569"/>
                  <a:gd name="T66" fmla="*/ 155 w 230"/>
                  <a:gd name="T67" fmla="*/ 89 h 569"/>
                  <a:gd name="T68" fmla="*/ 123 w 230"/>
                  <a:gd name="T69" fmla="*/ 106 h 569"/>
                  <a:gd name="T70" fmla="*/ 90 w 230"/>
                  <a:gd name="T71" fmla="*/ 100 h 569"/>
                  <a:gd name="T72" fmla="*/ 68 w 230"/>
                  <a:gd name="T73" fmla="*/ 72 h 569"/>
                  <a:gd name="T74" fmla="*/ 127 w 230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0"/>
                  <a:gd name="T115" fmla="*/ 0 h 569"/>
                  <a:gd name="T116" fmla="*/ 230 w 230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0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6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9" y="320"/>
                    </a:lnTo>
                    <a:lnTo>
                      <a:pt x="229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8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8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00B7A5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" name="Freeform 35"/>
              <p:cNvSpPr>
                <a:spLocks/>
              </p:cNvSpPr>
              <p:nvPr/>
            </p:nvSpPr>
            <p:spPr bwMode="auto">
              <a:xfrm>
                <a:off x="3193" y="1515"/>
                <a:ext cx="230" cy="447"/>
              </a:xfrm>
              <a:custGeom>
                <a:avLst/>
                <a:gdLst>
                  <a:gd name="T0" fmla="*/ 127 w 230"/>
                  <a:gd name="T1" fmla="*/ 418 h 447"/>
                  <a:gd name="T2" fmla="*/ 130 w 230"/>
                  <a:gd name="T3" fmla="*/ 430 h 447"/>
                  <a:gd name="T4" fmla="*/ 139 w 230"/>
                  <a:gd name="T5" fmla="*/ 442 h 447"/>
                  <a:gd name="T6" fmla="*/ 153 w 230"/>
                  <a:gd name="T7" fmla="*/ 446 h 447"/>
                  <a:gd name="T8" fmla="*/ 158 w 230"/>
                  <a:gd name="T9" fmla="*/ 446 h 447"/>
                  <a:gd name="T10" fmla="*/ 171 w 230"/>
                  <a:gd name="T11" fmla="*/ 442 h 447"/>
                  <a:gd name="T12" fmla="*/ 181 w 230"/>
                  <a:gd name="T13" fmla="*/ 430 h 447"/>
                  <a:gd name="T14" fmla="*/ 184 w 230"/>
                  <a:gd name="T15" fmla="*/ 418 h 447"/>
                  <a:gd name="T16" fmla="*/ 184 w 230"/>
                  <a:gd name="T17" fmla="*/ 210 h 447"/>
                  <a:gd name="T18" fmla="*/ 184 w 230"/>
                  <a:gd name="T19" fmla="*/ 47 h 447"/>
                  <a:gd name="T20" fmla="*/ 186 w 230"/>
                  <a:gd name="T21" fmla="*/ 42 h 447"/>
                  <a:gd name="T22" fmla="*/ 189 w 230"/>
                  <a:gd name="T23" fmla="*/ 40 h 447"/>
                  <a:gd name="T24" fmla="*/ 193 w 230"/>
                  <a:gd name="T25" fmla="*/ 42 h 447"/>
                  <a:gd name="T26" fmla="*/ 195 w 230"/>
                  <a:gd name="T27" fmla="*/ 47 h 447"/>
                  <a:gd name="T28" fmla="*/ 195 w 230"/>
                  <a:gd name="T29" fmla="*/ 198 h 447"/>
                  <a:gd name="T30" fmla="*/ 197 w 230"/>
                  <a:gd name="T31" fmla="*/ 206 h 447"/>
                  <a:gd name="T32" fmla="*/ 203 w 230"/>
                  <a:gd name="T33" fmla="*/ 213 h 447"/>
                  <a:gd name="T34" fmla="*/ 212 w 230"/>
                  <a:gd name="T35" fmla="*/ 215 h 447"/>
                  <a:gd name="T36" fmla="*/ 221 w 230"/>
                  <a:gd name="T37" fmla="*/ 213 h 447"/>
                  <a:gd name="T38" fmla="*/ 227 w 230"/>
                  <a:gd name="T39" fmla="*/ 206 h 447"/>
                  <a:gd name="T40" fmla="*/ 229 w 230"/>
                  <a:gd name="T41" fmla="*/ 198 h 447"/>
                  <a:gd name="T42" fmla="*/ 229 w 230"/>
                  <a:gd name="T43" fmla="*/ 20 h 447"/>
                  <a:gd name="T44" fmla="*/ 227 w 230"/>
                  <a:gd name="T45" fmla="*/ 10 h 447"/>
                  <a:gd name="T46" fmla="*/ 221 w 230"/>
                  <a:gd name="T47" fmla="*/ 2 h 447"/>
                  <a:gd name="T48" fmla="*/ 212 w 230"/>
                  <a:gd name="T49" fmla="*/ 0 h 447"/>
                  <a:gd name="T50" fmla="*/ 17 w 230"/>
                  <a:gd name="T51" fmla="*/ 0 h 447"/>
                  <a:gd name="T52" fmla="*/ 8 w 230"/>
                  <a:gd name="T53" fmla="*/ 2 h 447"/>
                  <a:gd name="T54" fmla="*/ 2 w 230"/>
                  <a:gd name="T55" fmla="*/ 10 h 447"/>
                  <a:gd name="T56" fmla="*/ 0 w 230"/>
                  <a:gd name="T57" fmla="*/ 20 h 447"/>
                  <a:gd name="T58" fmla="*/ 0 w 230"/>
                  <a:gd name="T59" fmla="*/ 198 h 447"/>
                  <a:gd name="T60" fmla="*/ 2 w 230"/>
                  <a:gd name="T61" fmla="*/ 206 h 447"/>
                  <a:gd name="T62" fmla="*/ 8 w 230"/>
                  <a:gd name="T63" fmla="*/ 213 h 447"/>
                  <a:gd name="T64" fmla="*/ 17 w 230"/>
                  <a:gd name="T65" fmla="*/ 215 h 447"/>
                  <a:gd name="T66" fmla="*/ 26 w 230"/>
                  <a:gd name="T67" fmla="*/ 213 h 447"/>
                  <a:gd name="T68" fmla="*/ 32 w 230"/>
                  <a:gd name="T69" fmla="*/ 206 h 447"/>
                  <a:gd name="T70" fmla="*/ 34 w 230"/>
                  <a:gd name="T71" fmla="*/ 198 h 447"/>
                  <a:gd name="T72" fmla="*/ 34 w 230"/>
                  <a:gd name="T73" fmla="*/ 47 h 447"/>
                  <a:gd name="T74" fmla="*/ 36 w 230"/>
                  <a:gd name="T75" fmla="*/ 42 h 447"/>
                  <a:gd name="T76" fmla="*/ 42 w 230"/>
                  <a:gd name="T77" fmla="*/ 40 h 447"/>
                  <a:gd name="T78" fmla="*/ 44 w 230"/>
                  <a:gd name="T79" fmla="*/ 42 h 447"/>
                  <a:gd name="T80" fmla="*/ 46 w 230"/>
                  <a:gd name="T81" fmla="*/ 47 h 447"/>
                  <a:gd name="T82" fmla="*/ 46 w 230"/>
                  <a:gd name="T83" fmla="*/ 210 h 447"/>
                  <a:gd name="T84" fmla="*/ 46 w 230"/>
                  <a:gd name="T85" fmla="*/ 418 h 447"/>
                  <a:gd name="T86" fmla="*/ 48 w 230"/>
                  <a:gd name="T87" fmla="*/ 430 h 447"/>
                  <a:gd name="T88" fmla="*/ 58 w 230"/>
                  <a:gd name="T89" fmla="*/ 442 h 447"/>
                  <a:gd name="T90" fmla="*/ 71 w 230"/>
                  <a:gd name="T91" fmla="*/ 446 h 447"/>
                  <a:gd name="T92" fmla="*/ 78 w 230"/>
                  <a:gd name="T93" fmla="*/ 446 h 447"/>
                  <a:gd name="T94" fmla="*/ 91 w 230"/>
                  <a:gd name="T95" fmla="*/ 442 h 447"/>
                  <a:gd name="T96" fmla="*/ 100 w 230"/>
                  <a:gd name="T97" fmla="*/ 430 h 447"/>
                  <a:gd name="T98" fmla="*/ 104 w 230"/>
                  <a:gd name="T99" fmla="*/ 418 h 447"/>
                  <a:gd name="T100" fmla="*/ 104 w 230"/>
                  <a:gd name="T101" fmla="*/ 221 h 447"/>
                  <a:gd name="T102" fmla="*/ 106 w 230"/>
                  <a:gd name="T103" fmla="*/ 213 h 447"/>
                  <a:gd name="T104" fmla="*/ 115 w 230"/>
                  <a:gd name="T105" fmla="*/ 210 h 447"/>
                  <a:gd name="T106" fmla="*/ 123 w 230"/>
                  <a:gd name="T107" fmla="*/ 213 h 447"/>
                  <a:gd name="T108" fmla="*/ 127 w 230"/>
                  <a:gd name="T109" fmla="*/ 221 h 447"/>
                  <a:gd name="T110" fmla="*/ 127 w 230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30"/>
                  <a:gd name="T169" fmla="*/ 0 h 447"/>
                  <a:gd name="T170" fmla="*/ 230 w 230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30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6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9" y="198"/>
                    </a:lnTo>
                    <a:lnTo>
                      <a:pt x="229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rgbClr val="00A898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" name="Freeform 36"/>
              <p:cNvSpPr>
                <a:spLocks/>
              </p:cNvSpPr>
              <p:nvPr/>
            </p:nvSpPr>
            <p:spPr bwMode="auto">
              <a:xfrm>
                <a:off x="3259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4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4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4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4" y="68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00A898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" name="Freeform 37"/>
              <p:cNvSpPr>
                <a:spLocks/>
              </p:cNvSpPr>
              <p:nvPr/>
            </p:nvSpPr>
            <p:spPr bwMode="auto">
              <a:xfrm>
                <a:off x="4345" y="1393"/>
                <a:ext cx="229" cy="569"/>
              </a:xfrm>
              <a:custGeom>
                <a:avLst/>
                <a:gdLst>
                  <a:gd name="T0" fmla="*/ 130 w 229"/>
                  <a:gd name="T1" fmla="*/ 552 h 569"/>
                  <a:gd name="T2" fmla="*/ 153 w 229"/>
                  <a:gd name="T3" fmla="*/ 568 h 569"/>
                  <a:gd name="T4" fmla="*/ 171 w 229"/>
                  <a:gd name="T5" fmla="*/ 564 h 569"/>
                  <a:gd name="T6" fmla="*/ 184 w 229"/>
                  <a:gd name="T7" fmla="*/ 539 h 569"/>
                  <a:gd name="T8" fmla="*/ 184 w 229"/>
                  <a:gd name="T9" fmla="*/ 168 h 569"/>
                  <a:gd name="T10" fmla="*/ 189 w 229"/>
                  <a:gd name="T11" fmla="*/ 161 h 569"/>
                  <a:gd name="T12" fmla="*/ 195 w 229"/>
                  <a:gd name="T13" fmla="*/ 168 h 569"/>
                  <a:gd name="T14" fmla="*/ 197 w 229"/>
                  <a:gd name="T15" fmla="*/ 327 h 569"/>
                  <a:gd name="T16" fmla="*/ 212 w 229"/>
                  <a:gd name="T17" fmla="*/ 336 h 569"/>
                  <a:gd name="T18" fmla="*/ 227 w 229"/>
                  <a:gd name="T19" fmla="*/ 327 h 569"/>
                  <a:gd name="T20" fmla="*/ 228 w 229"/>
                  <a:gd name="T21" fmla="*/ 140 h 569"/>
                  <a:gd name="T22" fmla="*/ 221 w 229"/>
                  <a:gd name="T23" fmla="*/ 122 h 569"/>
                  <a:gd name="T24" fmla="*/ 17 w 229"/>
                  <a:gd name="T25" fmla="*/ 120 h 569"/>
                  <a:gd name="T26" fmla="*/ 2 w 229"/>
                  <a:gd name="T27" fmla="*/ 130 h 569"/>
                  <a:gd name="T28" fmla="*/ 0 w 229"/>
                  <a:gd name="T29" fmla="*/ 320 h 569"/>
                  <a:gd name="T30" fmla="*/ 8 w 229"/>
                  <a:gd name="T31" fmla="*/ 334 h 569"/>
                  <a:gd name="T32" fmla="*/ 26 w 229"/>
                  <a:gd name="T33" fmla="*/ 334 h 569"/>
                  <a:gd name="T34" fmla="*/ 34 w 229"/>
                  <a:gd name="T35" fmla="*/ 320 h 569"/>
                  <a:gd name="T36" fmla="*/ 36 w 229"/>
                  <a:gd name="T37" fmla="*/ 163 h 569"/>
                  <a:gd name="T38" fmla="*/ 44 w 229"/>
                  <a:gd name="T39" fmla="*/ 163 h 569"/>
                  <a:gd name="T40" fmla="*/ 46 w 229"/>
                  <a:gd name="T41" fmla="*/ 331 h 569"/>
                  <a:gd name="T42" fmla="*/ 48 w 229"/>
                  <a:gd name="T43" fmla="*/ 552 h 569"/>
                  <a:gd name="T44" fmla="*/ 71 w 229"/>
                  <a:gd name="T45" fmla="*/ 568 h 569"/>
                  <a:gd name="T46" fmla="*/ 91 w 229"/>
                  <a:gd name="T47" fmla="*/ 564 h 569"/>
                  <a:gd name="T48" fmla="*/ 104 w 229"/>
                  <a:gd name="T49" fmla="*/ 539 h 569"/>
                  <a:gd name="T50" fmla="*/ 106 w 229"/>
                  <a:gd name="T51" fmla="*/ 334 h 569"/>
                  <a:gd name="T52" fmla="*/ 123 w 229"/>
                  <a:gd name="T53" fmla="*/ 334 h 569"/>
                  <a:gd name="T54" fmla="*/ 127 w 229"/>
                  <a:gd name="T55" fmla="*/ 539 h 569"/>
                  <a:gd name="T56" fmla="*/ 67 w 229"/>
                  <a:gd name="T57" fmla="*/ 34 h 569"/>
                  <a:gd name="T58" fmla="*/ 89 w 229"/>
                  <a:gd name="T59" fmla="*/ 7 h 569"/>
                  <a:gd name="T60" fmla="*/ 123 w 229"/>
                  <a:gd name="T61" fmla="*/ 0 h 569"/>
                  <a:gd name="T62" fmla="*/ 155 w 229"/>
                  <a:gd name="T63" fmla="*/ 19 h 569"/>
                  <a:gd name="T64" fmla="*/ 165 w 229"/>
                  <a:gd name="T65" fmla="*/ 52 h 569"/>
                  <a:gd name="T66" fmla="*/ 155 w 229"/>
                  <a:gd name="T67" fmla="*/ 89 h 569"/>
                  <a:gd name="T68" fmla="*/ 123 w 229"/>
                  <a:gd name="T69" fmla="*/ 106 h 569"/>
                  <a:gd name="T70" fmla="*/ 89 w 229"/>
                  <a:gd name="T71" fmla="*/ 100 h 569"/>
                  <a:gd name="T72" fmla="*/ 67 w 229"/>
                  <a:gd name="T73" fmla="*/ 72 h 569"/>
                  <a:gd name="T74" fmla="*/ 127 w 229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569"/>
                  <a:gd name="T116" fmla="*/ 229 w 229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5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8" y="320"/>
                    </a:lnTo>
                    <a:lnTo>
                      <a:pt x="228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89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89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00B7A5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" name="Freeform 38"/>
              <p:cNvSpPr>
                <a:spLocks/>
              </p:cNvSpPr>
              <p:nvPr/>
            </p:nvSpPr>
            <p:spPr bwMode="auto">
              <a:xfrm>
                <a:off x="4345" y="1515"/>
                <a:ext cx="229" cy="447"/>
              </a:xfrm>
              <a:custGeom>
                <a:avLst/>
                <a:gdLst>
                  <a:gd name="T0" fmla="*/ 127 w 229"/>
                  <a:gd name="T1" fmla="*/ 418 h 447"/>
                  <a:gd name="T2" fmla="*/ 130 w 229"/>
                  <a:gd name="T3" fmla="*/ 430 h 447"/>
                  <a:gd name="T4" fmla="*/ 139 w 229"/>
                  <a:gd name="T5" fmla="*/ 442 h 447"/>
                  <a:gd name="T6" fmla="*/ 153 w 229"/>
                  <a:gd name="T7" fmla="*/ 446 h 447"/>
                  <a:gd name="T8" fmla="*/ 158 w 229"/>
                  <a:gd name="T9" fmla="*/ 446 h 447"/>
                  <a:gd name="T10" fmla="*/ 171 w 229"/>
                  <a:gd name="T11" fmla="*/ 442 h 447"/>
                  <a:gd name="T12" fmla="*/ 181 w 229"/>
                  <a:gd name="T13" fmla="*/ 430 h 447"/>
                  <a:gd name="T14" fmla="*/ 184 w 229"/>
                  <a:gd name="T15" fmla="*/ 418 h 447"/>
                  <a:gd name="T16" fmla="*/ 184 w 229"/>
                  <a:gd name="T17" fmla="*/ 210 h 447"/>
                  <a:gd name="T18" fmla="*/ 184 w 229"/>
                  <a:gd name="T19" fmla="*/ 47 h 447"/>
                  <a:gd name="T20" fmla="*/ 185 w 229"/>
                  <a:gd name="T21" fmla="*/ 42 h 447"/>
                  <a:gd name="T22" fmla="*/ 189 w 229"/>
                  <a:gd name="T23" fmla="*/ 40 h 447"/>
                  <a:gd name="T24" fmla="*/ 193 w 229"/>
                  <a:gd name="T25" fmla="*/ 42 h 447"/>
                  <a:gd name="T26" fmla="*/ 195 w 229"/>
                  <a:gd name="T27" fmla="*/ 47 h 447"/>
                  <a:gd name="T28" fmla="*/ 195 w 229"/>
                  <a:gd name="T29" fmla="*/ 198 h 447"/>
                  <a:gd name="T30" fmla="*/ 197 w 229"/>
                  <a:gd name="T31" fmla="*/ 206 h 447"/>
                  <a:gd name="T32" fmla="*/ 203 w 229"/>
                  <a:gd name="T33" fmla="*/ 213 h 447"/>
                  <a:gd name="T34" fmla="*/ 212 w 229"/>
                  <a:gd name="T35" fmla="*/ 215 h 447"/>
                  <a:gd name="T36" fmla="*/ 221 w 229"/>
                  <a:gd name="T37" fmla="*/ 213 h 447"/>
                  <a:gd name="T38" fmla="*/ 227 w 229"/>
                  <a:gd name="T39" fmla="*/ 206 h 447"/>
                  <a:gd name="T40" fmla="*/ 228 w 229"/>
                  <a:gd name="T41" fmla="*/ 198 h 447"/>
                  <a:gd name="T42" fmla="*/ 228 w 229"/>
                  <a:gd name="T43" fmla="*/ 20 h 447"/>
                  <a:gd name="T44" fmla="*/ 227 w 229"/>
                  <a:gd name="T45" fmla="*/ 10 h 447"/>
                  <a:gd name="T46" fmla="*/ 221 w 229"/>
                  <a:gd name="T47" fmla="*/ 2 h 447"/>
                  <a:gd name="T48" fmla="*/ 212 w 229"/>
                  <a:gd name="T49" fmla="*/ 0 h 447"/>
                  <a:gd name="T50" fmla="*/ 17 w 229"/>
                  <a:gd name="T51" fmla="*/ 0 h 447"/>
                  <a:gd name="T52" fmla="*/ 8 w 229"/>
                  <a:gd name="T53" fmla="*/ 2 h 447"/>
                  <a:gd name="T54" fmla="*/ 2 w 229"/>
                  <a:gd name="T55" fmla="*/ 10 h 447"/>
                  <a:gd name="T56" fmla="*/ 0 w 229"/>
                  <a:gd name="T57" fmla="*/ 20 h 447"/>
                  <a:gd name="T58" fmla="*/ 0 w 229"/>
                  <a:gd name="T59" fmla="*/ 198 h 447"/>
                  <a:gd name="T60" fmla="*/ 2 w 229"/>
                  <a:gd name="T61" fmla="*/ 206 h 447"/>
                  <a:gd name="T62" fmla="*/ 8 w 229"/>
                  <a:gd name="T63" fmla="*/ 213 h 447"/>
                  <a:gd name="T64" fmla="*/ 17 w 229"/>
                  <a:gd name="T65" fmla="*/ 215 h 447"/>
                  <a:gd name="T66" fmla="*/ 26 w 229"/>
                  <a:gd name="T67" fmla="*/ 213 h 447"/>
                  <a:gd name="T68" fmla="*/ 32 w 229"/>
                  <a:gd name="T69" fmla="*/ 206 h 447"/>
                  <a:gd name="T70" fmla="*/ 34 w 229"/>
                  <a:gd name="T71" fmla="*/ 198 h 447"/>
                  <a:gd name="T72" fmla="*/ 34 w 229"/>
                  <a:gd name="T73" fmla="*/ 47 h 447"/>
                  <a:gd name="T74" fmla="*/ 36 w 229"/>
                  <a:gd name="T75" fmla="*/ 42 h 447"/>
                  <a:gd name="T76" fmla="*/ 42 w 229"/>
                  <a:gd name="T77" fmla="*/ 40 h 447"/>
                  <a:gd name="T78" fmla="*/ 44 w 229"/>
                  <a:gd name="T79" fmla="*/ 42 h 447"/>
                  <a:gd name="T80" fmla="*/ 46 w 229"/>
                  <a:gd name="T81" fmla="*/ 47 h 447"/>
                  <a:gd name="T82" fmla="*/ 46 w 229"/>
                  <a:gd name="T83" fmla="*/ 210 h 447"/>
                  <a:gd name="T84" fmla="*/ 46 w 229"/>
                  <a:gd name="T85" fmla="*/ 418 h 447"/>
                  <a:gd name="T86" fmla="*/ 48 w 229"/>
                  <a:gd name="T87" fmla="*/ 430 h 447"/>
                  <a:gd name="T88" fmla="*/ 58 w 229"/>
                  <a:gd name="T89" fmla="*/ 442 h 447"/>
                  <a:gd name="T90" fmla="*/ 71 w 229"/>
                  <a:gd name="T91" fmla="*/ 446 h 447"/>
                  <a:gd name="T92" fmla="*/ 78 w 229"/>
                  <a:gd name="T93" fmla="*/ 446 h 447"/>
                  <a:gd name="T94" fmla="*/ 91 w 229"/>
                  <a:gd name="T95" fmla="*/ 442 h 447"/>
                  <a:gd name="T96" fmla="*/ 100 w 229"/>
                  <a:gd name="T97" fmla="*/ 430 h 447"/>
                  <a:gd name="T98" fmla="*/ 104 w 229"/>
                  <a:gd name="T99" fmla="*/ 418 h 447"/>
                  <a:gd name="T100" fmla="*/ 104 w 229"/>
                  <a:gd name="T101" fmla="*/ 221 h 447"/>
                  <a:gd name="T102" fmla="*/ 106 w 229"/>
                  <a:gd name="T103" fmla="*/ 213 h 447"/>
                  <a:gd name="T104" fmla="*/ 115 w 229"/>
                  <a:gd name="T105" fmla="*/ 210 h 447"/>
                  <a:gd name="T106" fmla="*/ 123 w 229"/>
                  <a:gd name="T107" fmla="*/ 213 h 447"/>
                  <a:gd name="T108" fmla="*/ 127 w 229"/>
                  <a:gd name="T109" fmla="*/ 221 h 447"/>
                  <a:gd name="T110" fmla="*/ 127 w 229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29"/>
                  <a:gd name="T169" fmla="*/ 0 h 447"/>
                  <a:gd name="T170" fmla="*/ 229 w 229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29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5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8" y="198"/>
                    </a:lnTo>
                    <a:lnTo>
                      <a:pt x="228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rgbClr val="00A898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" name="Freeform 39"/>
              <p:cNvSpPr>
                <a:spLocks/>
              </p:cNvSpPr>
              <p:nvPr/>
            </p:nvSpPr>
            <p:spPr bwMode="auto">
              <a:xfrm>
                <a:off x="4411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3 w 98"/>
                  <a:gd name="T3" fmla="*/ 31 h 100"/>
                  <a:gd name="T4" fmla="*/ 12 w 98"/>
                  <a:gd name="T5" fmla="*/ 18 h 100"/>
                  <a:gd name="T6" fmla="*/ 24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4 w 98"/>
                  <a:gd name="T31" fmla="*/ 93 h 100"/>
                  <a:gd name="T32" fmla="*/ 12 w 98"/>
                  <a:gd name="T33" fmla="*/ 83 h 100"/>
                  <a:gd name="T34" fmla="*/ 3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4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4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00A898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4" name="Freeform 40"/>
              <p:cNvSpPr>
                <a:spLocks/>
              </p:cNvSpPr>
              <p:nvPr/>
            </p:nvSpPr>
            <p:spPr bwMode="auto">
              <a:xfrm>
                <a:off x="2905" y="1393"/>
                <a:ext cx="230" cy="569"/>
              </a:xfrm>
              <a:custGeom>
                <a:avLst/>
                <a:gdLst>
                  <a:gd name="T0" fmla="*/ 130 w 230"/>
                  <a:gd name="T1" fmla="*/ 552 h 569"/>
                  <a:gd name="T2" fmla="*/ 153 w 230"/>
                  <a:gd name="T3" fmla="*/ 568 h 569"/>
                  <a:gd name="T4" fmla="*/ 171 w 230"/>
                  <a:gd name="T5" fmla="*/ 564 h 569"/>
                  <a:gd name="T6" fmla="*/ 184 w 230"/>
                  <a:gd name="T7" fmla="*/ 539 h 569"/>
                  <a:gd name="T8" fmla="*/ 184 w 230"/>
                  <a:gd name="T9" fmla="*/ 168 h 569"/>
                  <a:gd name="T10" fmla="*/ 189 w 230"/>
                  <a:gd name="T11" fmla="*/ 161 h 569"/>
                  <a:gd name="T12" fmla="*/ 195 w 230"/>
                  <a:gd name="T13" fmla="*/ 168 h 569"/>
                  <a:gd name="T14" fmla="*/ 197 w 230"/>
                  <a:gd name="T15" fmla="*/ 327 h 569"/>
                  <a:gd name="T16" fmla="*/ 212 w 230"/>
                  <a:gd name="T17" fmla="*/ 336 h 569"/>
                  <a:gd name="T18" fmla="*/ 227 w 230"/>
                  <a:gd name="T19" fmla="*/ 327 h 569"/>
                  <a:gd name="T20" fmla="*/ 229 w 230"/>
                  <a:gd name="T21" fmla="*/ 140 h 569"/>
                  <a:gd name="T22" fmla="*/ 221 w 230"/>
                  <a:gd name="T23" fmla="*/ 122 h 569"/>
                  <a:gd name="T24" fmla="*/ 17 w 230"/>
                  <a:gd name="T25" fmla="*/ 120 h 569"/>
                  <a:gd name="T26" fmla="*/ 2 w 230"/>
                  <a:gd name="T27" fmla="*/ 130 h 569"/>
                  <a:gd name="T28" fmla="*/ 0 w 230"/>
                  <a:gd name="T29" fmla="*/ 320 h 569"/>
                  <a:gd name="T30" fmla="*/ 8 w 230"/>
                  <a:gd name="T31" fmla="*/ 334 h 569"/>
                  <a:gd name="T32" fmla="*/ 26 w 230"/>
                  <a:gd name="T33" fmla="*/ 334 h 569"/>
                  <a:gd name="T34" fmla="*/ 34 w 230"/>
                  <a:gd name="T35" fmla="*/ 320 h 569"/>
                  <a:gd name="T36" fmla="*/ 36 w 230"/>
                  <a:gd name="T37" fmla="*/ 163 h 569"/>
                  <a:gd name="T38" fmla="*/ 44 w 230"/>
                  <a:gd name="T39" fmla="*/ 163 h 569"/>
                  <a:gd name="T40" fmla="*/ 46 w 230"/>
                  <a:gd name="T41" fmla="*/ 331 h 569"/>
                  <a:gd name="T42" fmla="*/ 48 w 230"/>
                  <a:gd name="T43" fmla="*/ 552 h 569"/>
                  <a:gd name="T44" fmla="*/ 71 w 230"/>
                  <a:gd name="T45" fmla="*/ 568 h 569"/>
                  <a:gd name="T46" fmla="*/ 91 w 230"/>
                  <a:gd name="T47" fmla="*/ 564 h 569"/>
                  <a:gd name="T48" fmla="*/ 104 w 230"/>
                  <a:gd name="T49" fmla="*/ 539 h 569"/>
                  <a:gd name="T50" fmla="*/ 106 w 230"/>
                  <a:gd name="T51" fmla="*/ 334 h 569"/>
                  <a:gd name="T52" fmla="*/ 123 w 230"/>
                  <a:gd name="T53" fmla="*/ 334 h 569"/>
                  <a:gd name="T54" fmla="*/ 127 w 230"/>
                  <a:gd name="T55" fmla="*/ 539 h 569"/>
                  <a:gd name="T56" fmla="*/ 68 w 230"/>
                  <a:gd name="T57" fmla="*/ 34 h 569"/>
                  <a:gd name="T58" fmla="*/ 90 w 230"/>
                  <a:gd name="T59" fmla="*/ 7 h 569"/>
                  <a:gd name="T60" fmla="*/ 123 w 230"/>
                  <a:gd name="T61" fmla="*/ 0 h 569"/>
                  <a:gd name="T62" fmla="*/ 155 w 230"/>
                  <a:gd name="T63" fmla="*/ 19 h 569"/>
                  <a:gd name="T64" fmla="*/ 165 w 230"/>
                  <a:gd name="T65" fmla="*/ 52 h 569"/>
                  <a:gd name="T66" fmla="*/ 155 w 230"/>
                  <a:gd name="T67" fmla="*/ 89 h 569"/>
                  <a:gd name="T68" fmla="*/ 123 w 230"/>
                  <a:gd name="T69" fmla="*/ 106 h 569"/>
                  <a:gd name="T70" fmla="*/ 90 w 230"/>
                  <a:gd name="T71" fmla="*/ 100 h 569"/>
                  <a:gd name="T72" fmla="*/ 68 w 230"/>
                  <a:gd name="T73" fmla="*/ 72 h 569"/>
                  <a:gd name="T74" fmla="*/ 127 w 230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0"/>
                  <a:gd name="T115" fmla="*/ 0 h 569"/>
                  <a:gd name="T116" fmla="*/ 230 w 230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0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6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9" y="320"/>
                    </a:lnTo>
                    <a:lnTo>
                      <a:pt x="229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8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8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5" name="Freeform 41"/>
              <p:cNvSpPr>
                <a:spLocks/>
              </p:cNvSpPr>
              <p:nvPr/>
            </p:nvSpPr>
            <p:spPr bwMode="auto">
              <a:xfrm>
                <a:off x="2905" y="1515"/>
                <a:ext cx="230" cy="447"/>
              </a:xfrm>
              <a:custGeom>
                <a:avLst/>
                <a:gdLst>
                  <a:gd name="T0" fmla="*/ 127 w 230"/>
                  <a:gd name="T1" fmla="*/ 418 h 447"/>
                  <a:gd name="T2" fmla="*/ 130 w 230"/>
                  <a:gd name="T3" fmla="*/ 430 h 447"/>
                  <a:gd name="T4" fmla="*/ 139 w 230"/>
                  <a:gd name="T5" fmla="*/ 442 h 447"/>
                  <a:gd name="T6" fmla="*/ 153 w 230"/>
                  <a:gd name="T7" fmla="*/ 446 h 447"/>
                  <a:gd name="T8" fmla="*/ 158 w 230"/>
                  <a:gd name="T9" fmla="*/ 446 h 447"/>
                  <a:gd name="T10" fmla="*/ 171 w 230"/>
                  <a:gd name="T11" fmla="*/ 442 h 447"/>
                  <a:gd name="T12" fmla="*/ 181 w 230"/>
                  <a:gd name="T13" fmla="*/ 430 h 447"/>
                  <a:gd name="T14" fmla="*/ 184 w 230"/>
                  <a:gd name="T15" fmla="*/ 418 h 447"/>
                  <a:gd name="T16" fmla="*/ 184 w 230"/>
                  <a:gd name="T17" fmla="*/ 210 h 447"/>
                  <a:gd name="T18" fmla="*/ 184 w 230"/>
                  <a:gd name="T19" fmla="*/ 47 h 447"/>
                  <a:gd name="T20" fmla="*/ 186 w 230"/>
                  <a:gd name="T21" fmla="*/ 42 h 447"/>
                  <a:gd name="T22" fmla="*/ 189 w 230"/>
                  <a:gd name="T23" fmla="*/ 40 h 447"/>
                  <a:gd name="T24" fmla="*/ 193 w 230"/>
                  <a:gd name="T25" fmla="*/ 42 h 447"/>
                  <a:gd name="T26" fmla="*/ 195 w 230"/>
                  <a:gd name="T27" fmla="*/ 47 h 447"/>
                  <a:gd name="T28" fmla="*/ 195 w 230"/>
                  <a:gd name="T29" fmla="*/ 198 h 447"/>
                  <a:gd name="T30" fmla="*/ 197 w 230"/>
                  <a:gd name="T31" fmla="*/ 206 h 447"/>
                  <a:gd name="T32" fmla="*/ 203 w 230"/>
                  <a:gd name="T33" fmla="*/ 213 h 447"/>
                  <a:gd name="T34" fmla="*/ 212 w 230"/>
                  <a:gd name="T35" fmla="*/ 215 h 447"/>
                  <a:gd name="T36" fmla="*/ 221 w 230"/>
                  <a:gd name="T37" fmla="*/ 213 h 447"/>
                  <a:gd name="T38" fmla="*/ 227 w 230"/>
                  <a:gd name="T39" fmla="*/ 206 h 447"/>
                  <a:gd name="T40" fmla="*/ 229 w 230"/>
                  <a:gd name="T41" fmla="*/ 198 h 447"/>
                  <a:gd name="T42" fmla="*/ 229 w 230"/>
                  <a:gd name="T43" fmla="*/ 20 h 447"/>
                  <a:gd name="T44" fmla="*/ 227 w 230"/>
                  <a:gd name="T45" fmla="*/ 10 h 447"/>
                  <a:gd name="T46" fmla="*/ 221 w 230"/>
                  <a:gd name="T47" fmla="*/ 2 h 447"/>
                  <a:gd name="T48" fmla="*/ 212 w 230"/>
                  <a:gd name="T49" fmla="*/ 0 h 447"/>
                  <a:gd name="T50" fmla="*/ 17 w 230"/>
                  <a:gd name="T51" fmla="*/ 0 h 447"/>
                  <a:gd name="T52" fmla="*/ 8 w 230"/>
                  <a:gd name="T53" fmla="*/ 2 h 447"/>
                  <a:gd name="T54" fmla="*/ 2 w 230"/>
                  <a:gd name="T55" fmla="*/ 10 h 447"/>
                  <a:gd name="T56" fmla="*/ 0 w 230"/>
                  <a:gd name="T57" fmla="*/ 20 h 447"/>
                  <a:gd name="T58" fmla="*/ 0 w 230"/>
                  <a:gd name="T59" fmla="*/ 198 h 447"/>
                  <a:gd name="T60" fmla="*/ 2 w 230"/>
                  <a:gd name="T61" fmla="*/ 206 h 447"/>
                  <a:gd name="T62" fmla="*/ 8 w 230"/>
                  <a:gd name="T63" fmla="*/ 213 h 447"/>
                  <a:gd name="T64" fmla="*/ 17 w 230"/>
                  <a:gd name="T65" fmla="*/ 215 h 447"/>
                  <a:gd name="T66" fmla="*/ 26 w 230"/>
                  <a:gd name="T67" fmla="*/ 213 h 447"/>
                  <a:gd name="T68" fmla="*/ 32 w 230"/>
                  <a:gd name="T69" fmla="*/ 206 h 447"/>
                  <a:gd name="T70" fmla="*/ 34 w 230"/>
                  <a:gd name="T71" fmla="*/ 198 h 447"/>
                  <a:gd name="T72" fmla="*/ 34 w 230"/>
                  <a:gd name="T73" fmla="*/ 47 h 447"/>
                  <a:gd name="T74" fmla="*/ 36 w 230"/>
                  <a:gd name="T75" fmla="*/ 42 h 447"/>
                  <a:gd name="T76" fmla="*/ 42 w 230"/>
                  <a:gd name="T77" fmla="*/ 40 h 447"/>
                  <a:gd name="T78" fmla="*/ 44 w 230"/>
                  <a:gd name="T79" fmla="*/ 42 h 447"/>
                  <a:gd name="T80" fmla="*/ 46 w 230"/>
                  <a:gd name="T81" fmla="*/ 47 h 447"/>
                  <a:gd name="T82" fmla="*/ 46 w 230"/>
                  <a:gd name="T83" fmla="*/ 210 h 447"/>
                  <a:gd name="T84" fmla="*/ 46 w 230"/>
                  <a:gd name="T85" fmla="*/ 418 h 447"/>
                  <a:gd name="T86" fmla="*/ 48 w 230"/>
                  <a:gd name="T87" fmla="*/ 430 h 447"/>
                  <a:gd name="T88" fmla="*/ 58 w 230"/>
                  <a:gd name="T89" fmla="*/ 442 h 447"/>
                  <a:gd name="T90" fmla="*/ 71 w 230"/>
                  <a:gd name="T91" fmla="*/ 446 h 447"/>
                  <a:gd name="T92" fmla="*/ 78 w 230"/>
                  <a:gd name="T93" fmla="*/ 446 h 447"/>
                  <a:gd name="T94" fmla="*/ 91 w 230"/>
                  <a:gd name="T95" fmla="*/ 442 h 447"/>
                  <a:gd name="T96" fmla="*/ 100 w 230"/>
                  <a:gd name="T97" fmla="*/ 430 h 447"/>
                  <a:gd name="T98" fmla="*/ 104 w 230"/>
                  <a:gd name="T99" fmla="*/ 418 h 447"/>
                  <a:gd name="T100" fmla="*/ 104 w 230"/>
                  <a:gd name="T101" fmla="*/ 221 h 447"/>
                  <a:gd name="T102" fmla="*/ 106 w 230"/>
                  <a:gd name="T103" fmla="*/ 213 h 447"/>
                  <a:gd name="T104" fmla="*/ 115 w 230"/>
                  <a:gd name="T105" fmla="*/ 210 h 447"/>
                  <a:gd name="T106" fmla="*/ 123 w 230"/>
                  <a:gd name="T107" fmla="*/ 213 h 447"/>
                  <a:gd name="T108" fmla="*/ 127 w 230"/>
                  <a:gd name="T109" fmla="*/ 221 h 447"/>
                  <a:gd name="T110" fmla="*/ 127 w 230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30"/>
                  <a:gd name="T169" fmla="*/ 0 h 447"/>
                  <a:gd name="T170" fmla="*/ 230 w 230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30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6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9" y="198"/>
                    </a:lnTo>
                    <a:lnTo>
                      <a:pt x="229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6" name="Freeform 42"/>
              <p:cNvSpPr>
                <a:spLocks/>
              </p:cNvSpPr>
              <p:nvPr/>
            </p:nvSpPr>
            <p:spPr bwMode="auto">
              <a:xfrm>
                <a:off x="2971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4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4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4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4" y="68"/>
                    </a:lnTo>
                    <a:lnTo>
                      <a:pt x="0" y="49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7" name="Freeform 43"/>
              <p:cNvSpPr>
                <a:spLocks/>
              </p:cNvSpPr>
              <p:nvPr/>
            </p:nvSpPr>
            <p:spPr bwMode="auto">
              <a:xfrm>
                <a:off x="3481" y="1393"/>
                <a:ext cx="230" cy="569"/>
              </a:xfrm>
              <a:custGeom>
                <a:avLst/>
                <a:gdLst>
                  <a:gd name="T0" fmla="*/ 130 w 230"/>
                  <a:gd name="T1" fmla="*/ 552 h 569"/>
                  <a:gd name="T2" fmla="*/ 153 w 230"/>
                  <a:gd name="T3" fmla="*/ 568 h 569"/>
                  <a:gd name="T4" fmla="*/ 171 w 230"/>
                  <a:gd name="T5" fmla="*/ 564 h 569"/>
                  <a:gd name="T6" fmla="*/ 184 w 230"/>
                  <a:gd name="T7" fmla="*/ 539 h 569"/>
                  <a:gd name="T8" fmla="*/ 184 w 230"/>
                  <a:gd name="T9" fmla="*/ 168 h 569"/>
                  <a:gd name="T10" fmla="*/ 189 w 230"/>
                  <a:gd name="T11" fmla="*/ 161 h 569"/>
                  <a:gd name="T12" fmla="*/ 195 w 230"/>
                  <a:gd name="T13" fmla="*/ 168 h 569"/>
                  <a:gd name="T14" fmla="*/ 197 w 230"/>
                  <a:gd name="T15" fmla="*/ 327 h 569"/>
                  <a:gd name="T16" fmla="*/ 212 w 230"/>
                  <a:gd name="T17" fmla="*/ 336 h 569"/>
                  <a:gd name="T18" fmla="*/ 227 w 230"/>
                  <a:gd name="T19" fmla="*/ 327 h 569"/>
                  <a:gd name="T20" fmla="*/ 229 w 230"/>
                  <a:gd name="T21" fmla="*/ 140 h 569"/>
                  <a:gd name="T22" fmla="*/ 221 w 230"/>
                  <a:gd name="T23" fmla="*/ 122 h 569"/>
                  <a:gd name="T24" fmla="*/ 17 w 230"/>
                  <a:gd name="T25" fmla="*/ 120 h 569"/>
                  <a:gd name="T26" fmla="*/ 2 w 230"/>
                  <a:gd name="T27" fmla="*/ 130 h 569"/>
                  <a:gd name="T28" fmla="*/ 0 w 230"/>
                  <a:gd name="T29" fmla="*/ 320 h 569"/>
                  <a:gd name="T30" fmla="*/ 8 w 230"/>
                  <a:gd name="T31" fmla="*/ 334 h 569"/>
                  <a:gd name="T32" fmla="*/ 26 w 230"/>
                  <a:gd name="T33" fmla="*/ 334 h 569"/>
                  <a:gd name="T34" fmla="*/ 34 w 230"/>
                  <a:gd name="T35" fmla="*/ 320 h 569"/>
                  <a:gd name="T36" fmla="*/ 36 w 230"/>
                  <a:gd name="T37" fmla="*/ 163 h 569"/>
                  <a:gd name="T38" fmla="*/ 44 w 230"/>
                  <a:gd name="T39" fmla="*/ 163 h 569"/>
                  <a:gd name="T40" fmla="*/ 46 w 230"/>
                  <a:gd name="T41" fmla="*/ 331 h 569"/>
                  <a:gd name="T42" fmla="*/ 48 w 230"/>
                  <a:gd name="T43" fmla="*/ 552 h 569"/>
                  <a:gd name="T44" fmla="*/ 71 w 230"/>
                  <a:gd name="T45" fmla="*/ 568 h 569"/>
                  <a:gd name="T46" fmla="*/ 91 w 230"/>
                  <a:gd name="T47" fmla="*/ 564 h 569"/>
                  <a:gd name="T48" fmla="*/ 104 w 230"/>
                  <a:gd name="T49" fmla="*/ 539 h 569"/>
                  <a:gd name="T50" fmla="*/ 106 w 230"/>
                  <a:gd name="T51" fmla="*/ 334 h 569"/>
                  <a:gd name="T52" fmla="*/ 123 w 230"/>
                  <a:gd name="T53" fmla="*/ 334 h 569"/>
                  <a:gd name="T54" fmla="*/ 127 w 230"/>
                  <a:gd name="T55" fmla="*/ 539 h 569"/>
                  <a:gd name="T56" fmla="*/ 68 w 230"/>
                  <a:gd name="T57" fmla="*/ 34 h 569"/>
                  <a:gd name="T58" fmla="*/ 90 w 230"/>
                  <a:gd name="T59" fmla="*/ 7 h 569"/>
                  <a:gd name="T60" fmla="*/ 123 w 230"/>
                  <a:gd name="T61" fmla="*/ 0 h 569"/>
                  <a:gd name="T62" fmla="*/ 155 w 230"/>
                  <a:gd name="T63" fmla="*/ 19 h 569"/>
                  <a:gd name="T64" fmla="*/ 165 w 230"/>
                  <a:gd name="T65" fmla="*/ 52 h 569"/>
                  <a:gd name="T66" fmla="*/ 155 w 230"/>
                  <a:gd name="T67" fmla="*/ 89 h 569"/>
                  <a:gd name="T68" fmla="*/ 123 w 230"/>
                  <a:gd name="T69" fmla="*/ 106 h 569"/>
                  <a:gd name="T70" fmla="*/ 90 w 230"/>
                  <a:gd name="T71" fmla="*/ 100 h 569"/>
                  <a:gd name="T72" fmla="*/ 68 w 230"/>
                  <a:gd name="T73" fmla="*/ 72 h 569"/>
                  <a:gd name="T74" fmla="*/ 127 w 230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30"/>
                  <a:gd name="T115" fmla="*/ 0 h 569"/>
                  <a:gd name="T116" fmla="*/ 230 w 230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30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6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9" y="320"/>
                    </a:lnTo>
                    <a:lnTo>
                      <a:pt x="229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8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8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00B7A5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8" name="Freeform 44"/>
              <p:cNvSpPr>
                <a:spLocks/>
              </p:cNvSpPr>
              <p:nvPr/>
            </p:nvSpPr>
            <p:spPr bwMode="auto">
              <a:xfrm>
                <a:off x="3481" y="1515"/>
                <a:ext cx="230" cy="447"/>
              </a:xfrm>
              <a:custGeom>
                <a:avLst/>
                <a:gdLst>
                  <a:gd name="T0" fmla="*/ 127 w 230"/>
                  <a:gd name="T1" fmla="*/ 418 h 447"/>
                  <a:gd name="T2" fmla="*/ 130 w 230"/>
                  <a:gd name="T3" fmla="*/ 430 h 447"/>
                  <a:gd name="T4" fmla="*/ 139 w 230"/>
                  <a:gd name="T5" fmla="*/ 442 h 447"/>
                  <a:gd name="T6" fmla="*/ 153 w 230"/>
                  <a:gd name="T7" fmla="*/ 446 h 447"/>
                  <a:gd name="T8" fmla="*/ 158 w 230"/>
                  <a:gd name="T9" fmla="*/ 446 h 447"/>
                  <a:gd name="T10" fmla="*/ 171 w 230"/>
                  <a:gd name="T11" fmla="*/ 442 h 447"/>
                  <a:gd name="T12" fmla="*/ 181 w 230"/>
                  <a:gd name="T13" fmla="*/ 430 h 447"/>
                  <a:gd name="T14" fmla="*/ 184 w 230"/>
                  <a:gd name="T15" fmla="*/ 418 h 447"/>
                  <a:gd name="T16" fmla="*/ 184 w 230"/>
                  <a:gd name="T17" fmla="*/ 210 h 447"/>
                  <a:gd name="T18" fmla="*/ 184 w 230"/>
                  <a:gd name="T19" fmla="*/ 47 h 447"/>
                  <a:gd name="T20" fmla="*/ 186 w 230"/>
                  <a:gd name="T21" fmla="*/ 42 h 447"/>
                  <a:gd name="T22" fmla="*/ 189 w 230"/>
                  <a:gd name="T23" fmla="*/ 40 h 447"/>
                  <a:gd name="T24" fmla="*/ 193 w 230"/>
                  <a:gd name="T25" fmla="*/ 42 h 447"/>
                  <a:gd name="T26" fmla="*/ 195 w 230"/>
                  <a:gd name="T27" fmla="*/ 47 h 447"/>
                  <a:gd name="T28" fmla="*/ 195 w 230"/>
                  <a:gd name="T29" fmla="*/ 198 h 447"/>
                  <a:gd name="T30" fmla="*/ 197 w 230"/>
                  <a:gd name="T31" fmla="*/ 206 h 447"/>
                  <a:gd name="T32" fmla="*/ 203 w 230"/>
                  <a:gd name="T33" fmla="*/ 213 h 447"/>
                  <a:gd name="T34" fmla="*/ 212 w 230"/>
                  <a:gd name="T35" fmla="*/ 215 h 447"/>
                  <a:gd name="T36" fmla="*/ 221 w 230"/>
                  <a:gd name="T37" fmla="*/ 213 h 447"/>
                  <a:gd name="T38" fmla="*/ 227 w 230"/>
                  <a:gd name="T39" fmla="*/ 206 h 447"/>
                  <a:gd name="T40" fmla="*/ 229 w 230"/>
                  <a:gd name="T41" fmla="*/ 198 h 447"/>
                  <a:gd name="T42" fmla="*/ 229 w 230"/>
                  <a:gd name="T43" fmla="*/ 20 h 447"/>
                  <a:gd name="T44" fmla="*/ 227 w 230"/>
                  <a:gd name="T45" fmla="*/ 10 h 447"/>
                  <a:gd name="T46" fmla="*/ 221 w 230"/>
                  <a:gd name="T47" fmla="*/ 2 h 447"/>
                  <a:gd name="T48" fmla="*/ 212 w 230"/>
                  <a:gd name="T49" fmla="*/ 0 h 447"/>
                  <a:gd name="T50" fmla="*/ 17 w 230"/>
                  <a:gd name="T51" fmla="*/ 0 h 447"/>
                  <a:gd name="T52" fmla="*/ 8 w 230"/>
                  <a:gd name="T53" fmla="*/ 2 h 447"/>
                  <a:gd name="T54" fmla="*/ 2 w 230"/>
                  <a:gd name="T55" fmla="*/ 10 h 447"/>
                  <a:gd name="T56" fmla="*/ 0 w 230"/>
                  <a:gd name="T57" fmla="*/ 20 h 447"/>
                  <a:gd name="T58" fmla="*/ 0 w 230"/>
                  <a:gd name="T59" fmla="*/ 198 h 447"/>
                  <a:gd name="T60" fmla="*/ 2 w 230"/>
                  <a:gd name="T61" fmla="*/ 206 h 447"/>
                  <a:gd name="T62" fmla="*/ 8 w 230"/>
                  <a:gd name="T63" fmla="*/ 213 h 447"/>
                  <a:gd name="T64" fmla="*/ 17 w 230"/>
                  <a:gd name="T65" fmla="*/ 215 h 447"/>
                  <a:gd name="T66" fmla="*/ 26 w 230"/>
                  <a:gd name="T67" fmla="*/ 213 h 447"/>
                  <a:gd name="T68" fmla="*/ 32 w 230"/>
                  <a:gd name="T69" fmla="*/ 206 h 447"/>
                  <a:gd name="T70" fmla="*/ 34 w 230"/>
                  <a:gd name="T71" fmla="*/ 198 h 447"/>
                  <a:gd name="T72" fmla="*/ 34 w 230"/>
                  <a:gd name="T73" fmla="*/ 47 h 447"/>
                  <a:gd name="T74" fmla="*/ 36 w 230"/>
                  <a:gd name="T75" fmla="*/ 42 h 447"/>
                  <a:gd name="T76" fmla="*/ 42 w 230"/>
                  <a:gd name="T77" fmla="*/ 40 h 447"/>
                  <a:gd name="T78" fmla="*/ 44 w 230"/>
                  <a:gd name="T79" fmla="*/ 42 h 447"/>
                  <a:gd name="T80" fmla="*/ 46 w 230"/>
                  <a:gd name="T81" fmla="*/ 47 h 447"/>
                  <a:gd name="T82" fmla="*/ 46 w 230"/>
                  <a:gd name="T83" fmla="*/ 210 h 447"/>
                  <a:gd name="T84" fmla="*/ 46 w 230"/>
                  <a:gd name="T85" fmla="*/ 418 h 447"/>
                  <a:gd name="T86" fmla="*/ 48 w 230"/>
                  <a:gd name="T87" fmla="*/ 430 h 447"/>
                  <a:gd name="T88" fmla="*/ 58 w 230"/>
                  <a:gd name="T89" fmla="*/ 442 h 447"/>
                  <a:gd name="T90" fmla="*/ 71 w 230"/>
                  <a:gd name="T91" fmla="*/ 446 h 447"/>
                  <a:gd name="T92" fmla="*/ 78 w 230"/>
                  <a:gd name="T93" fmla="*/ 446 h 447"/>
                  <a:gd name="T94" fmla="*/ 91 w 230"/>
                  <a:gd name="T95" fmla="*/ 442 h 447"/>
                  <a:gd name="T96" fmla="*/ 100 w 230"/>
                  <a:gd name="T97" fmla="*/ 430 h 447"/>
                  <a:gd name="T98" fmla="*/ 104 w 230"/>
                  <a:gd name="T99" fmla="*/ 418 h 447"/>
                  <a:gd name="T100" fmla="*/ 104 w 230"/>
                  <a:gd name="T101" fmla="*/ 221 h 447"/>
                  <a:gd name="T102" fmla="*/ 106 w 230"/>
                  <a:gd name="T103" fmla="*/ 213 h 447"/>
                  <a:gd name="T104" fmla="*/ 115 w 230"/>
                  <a:gd name="T105" fmla="*/ 210 h 447"/>
                  <a:gd name="T106" fmla="*/ 123 w 230"/>
                  <a:gd name="T107" fmla="*/ 213 h 447"/>
                  <a:gd name="T108" fmla="*/ 127 w 230"/>
                  <a:gd name="T109" fmla="*/ 221 h 447"/>
                  <a:gd name="T110" fmla="*/ 127 w 230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30"/>
                  <a:gd name="T169" fmla="*/ 0 h 447"/>
                  <a:gd name="T170" fmla="*/ 230 w 230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30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6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9" y="198"/>
                    </a:lnTo>
                    <a:lnTo>
                      <a:pt x="229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chemeClr val="tx2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9" name="Freeform 45"/>
              <p:cNvSpPr>
                <a:spLocks/>
              </p:cNvSpPr>
              <p:nvPr/>
            </p:nvSpPr>
            <p:spPr bwMode="auto">
              <a:xfrm>
                <a:off x="3547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4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4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4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4" y="68"/>
                    </a:lnTo>
                    <a:lnTo>
                      <a:pt x="0" y="49"/>
                    </a:lnTo>
                  </a:path>
                </a:pathLst>
              </a:custGeom>
              <a:solidFill>
                <a:schemeClr val="tx2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0" name="Freeform 46"/>
              <p:cNvSpPr>
                <a:spLocks/>
              </p:cNvSpPr>
              <p:nvPr/>
            </p:nvSpPr>
            <p:spPr bwMode="auto">
              <a:xfrm>
                <a:off x="4057" y="1393"/>
                <a:ext cx="229" cy="569"/>
              </a:xfrm>
              <a:custGeom>
                <a:avLst/>
                <a:gdLst>
                  <a:gd name="T0" fmla="*/ 130 w 229"/>
                  <a:gd name="T1" fmla="*/ 552 h 569"/>
                  <a:gd name="T2" fmla="*/ 153 w 229"/>
                  <a:gd name="T3" fmla="*/ 568 h 569"/>
                  <a:gd name="T4" fmla="*/ 171 w 229"/>
                  <a:gd name="T5" fmla="*/ 564 h 569"/>
                  <a:gd name="T6" fmla="*/ 184 w 229"/>
                  <a:gd name="T7" fmla="*/ 539 h 569"/>
                  <a:gd name="T8" fmla="*/ 184 w 229"/>
                  <a:gd name="T9" fmla="*/ 168 h 569"/>
                  <a:gd name="T10" fmla="*/ 189 w 229"/>
                  <a:gd name="T11" fmla="*/ 161 h 569"/>
                  <a:gd name="T12" fmla="*/ 195 w 229"/>
                  <a:gd name="T13" fmla="*/ 168 h 569"/>
                  <a:gd name="T14" fmla="*/ 197 w 229"/>
                  <a:gd name="T15" fmla="*/ 327 h 569"/>
                  <a:gd name="T16" fmla="*/ 212 w 229"/>
                  <a:gd name="T17" fmla="*/ 336 h 569"/>
                  <a:gd name="T18" fmla="*/ 227 w 229"/>
                  <a:gd name="T19" fmla="*/ 327 h 569"/>
                  <a:gd name="T20" fmla="*/ 228 w 229"/>
                  <a:gd name="T21" fmla="*/ 140 h 569"/>
                  <a:gd name="T22" fmla="*/ 221 w 229"/>
                  <a:gd name="T23" fmla="*/ 122 h 569"/>
                  <a:gd name="T24" fmla="*/ 17 w 229"/>
                  <a:gd name="T25" fmla="*/ 120 h 569"/>
                  <a:gd name="T26" fmla="*/ 2 w 229"/>
                  <a:gd name="T27" fmla="*/ 130 h 569"/>
                  <a:gd name="T28" fmla="*/ 0 w 229"/>
                  <a:gd name="T29" fmla="*/ 320 h 569"/>
                  <a:gd name="T30" fmla="*/ 8 w 229"/>
                  <a:gd name="T31" fmla="*/ 334 h 569"/>
                  <a:gd name="T32" fmla="*/ 26 w 229"/>
                  <a:gd name="T33" fmla="*/ 334 h 569"/>
                  <a:gd name="T34" fmla="*/ 34 w 229"/>
                  <a:gd name="T35" fmla="*/ 320 h 569"/>
                  <a:gd name="T36" fmla="*/ 36 w 229"/>
                  <a:gd name="T37" fmla="*/ 163 h 569"/>
                  <a:gd name="T38" fmla="*/ 44 w 229"/>
                  <a:gd name="T39" fmla="*/ 163 h 569"/>
                  <a:gd name="T40" fmla="*/ 46 w 229"/>
                  <a:gd name="T41" fmla="*/ 331 h 569"/>
                  <a:gd name="T42" fmla="*/ 48 w 229"/>
                  <a:gd name="T43" fmla="*/ 552 h 569"/>
                  <a:gd name="T44" fmla="*/ 71 w 229"/>
                  <a:gd name="T45" fmla="*/ 568 h 569"/>
                  <a:gd name="T46" fmla="*/ 91 w 229"/>
                  <a:gd name="T47" fmla="*/ 564 h 569"/>
                  <a:gd name="T48" fmla="*/ 104 w 229"/>
                  <a:gd name="T49" fmla="*/ 539 h 569"/>
                  <a:gd name="T50" fmla="*/ 106 w 229"/>
                  <a:gd name="T51" fmla="*/ 334 h 569"/>
                  <a:gd name="T52" fmla="*/ 123 w 229"/>
                  <a:gd name="T53" fmla="*/ 334 h 569"/>
                  <a:gd name="T54" fmla="*/ 127 w 229"/>
                  <a:gd name="T55" fmla="*/ 539 h 569"/>
                  <a:gd name="T56" fmla="*/ 67 w 229"/>
                  <a:gd name="T57" fmla="*/ 34 h 569"/>
                  <a:gd name="T58" fmla="*/ 90 w 229"/>
                  <a:gd name="T59" fmla="*/ 7 h 569"/>
                  <a:gd name="T60" fmla="*/ 123 w 229"/>
                  <a:gd name="T61" fmla="*/ 0 h 569"/>
                  <a:gd name="T62" fmla="*/ 155 w 229"/>
                  <a:gd name="T63" fmla="*/ 19 h 569"/>
                  <a:gd name="T64" fmla="*/ 165 w 229"/>
                  <a:gd name="T65" fmla="*/ 52 h 569"/>
                  <a:gd name="T66" fmla="*/ 155 w 229"/>
                  <a:gd name="T67" fmla="*/ 89 h 569"/>
                  <a:gd name="T68" fmla="*/ 123 w 229"/>
                  <a:gd name="T69" fmla="*/ 106 h 569"/>
                  <a:gd name="T70" fmla="*/ 90 w 229"/>
                  <a:gd name="T71" fmla="*/ 100 h 569"/>
                  <a:gd name="T72" fmla="*/ 67 w 229"/>
                  <a:gd name="T73" fmla="*/ 72 h 569"/>
                  <a:gd name="T74" fmla="*/ 127 w 229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569"/>
                  <a:gd name="T116" fmla="*/ 229 w 229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5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8" y="320"/>
                    </a:lnTo>
                    <a:lnTo>
                      <a:pt x="228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90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90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1" name="Freeform 47"/>
              <p:cNvSpPr>
                <a:spLocks/>
              </p:cNvSpPr>
              <p:nvPr/>
            </p:nvSpPr>
            <p:spPr bwMode="auto">
              <a:xfrm>
                <a:off x="4057" y="1515"/>
                <a:ext cx="229" cy="447"/>
              </a:xfrm>
              <a:custGeom>
                <a:avLst/>
                <a:gdLst>
                  <a:gd name="T0" fmla="*/ 127 w 229"/>
                  <a:gd name="T1" fmla="*/ 418 h 447"/>
                  <a:gd name="T2" fmla="*/ 130 w 229"/>
                  <a:gd name="T3" fmla="*/ 430 h 447"/>
                  <a:gd name="T4" fmla="*/ 139 w 229"/>
                  <a:gd name="T5" fmla="*/ 442 h 447"/>
                  <a:gd name="T6" fmla="*/ 153 w 229"/>
                  <a:gd name="T7" fmla="*/ 446 h 447"/>
                  <a:gd name="T8" fmla="*/ 158 w 229"/>
                  <a:gd name="T9" fmla="*/ 446 h 447"/>
                  <a:gd name="T10" fmla="*/ 171 w 229"/>
                  <a:gd name="T11" fmla="*/ 442 h 447"/>
                  <a:gd name="T12" fmla="*/ 181 w 229"/>
                  <a:gd name="T13" fmla="*/ 430 h 447"/>
                  <a:gd name="T14" fmla="*/ 184 w 229"/>
                  <a:gd name="T15" fmla="*/ 418 h 447"/>
                  <a:gd name="T16" fmla="*/ 184 w 229"/>
                  <a:gd name="T17" fmla="*/ 210 h 447"/>
                  <a:gd name="T18" fmla="*/ 184 w 229"/>
                  <a:gd name="T19" fmla="*/ 47 h 447"/>
                  <a:gd name="T20" fmla="*/ 185 w 229"/>
                  <a:gd name="T21" fmla="*/ 42 h 447"/>
                  <a:gd name="T22" fmla="*/ 189 w 229"/>
                  <a:gd name="T23" fmla="*/ 40 h 447"/>
                  <a:gd name="T24" fmla="*/ 193 w 229"/>
                  <a:gd name="T25" fmla="*/ 42 h 447"/>
                  <a:gd name="T26" fmla="*/ 195 w 229"/>
                  <a:gd name="T27" fmla="*/ 47 h 447"/>
                  <a:gd name="T28" fmla="*/ 195 w 229"/>
                  <a:gd name="T29" fmla="*/ 198 h 447"/>
                  <a:gd name="T30" fmla="*/ 197 w 229"/>
                  <a:gd name="T31" fmla="*/ 206 h 447"/>
                  <a:gd name="T32" fmla="*/ 203 w 229"/>
                  <a:gd name="T33" fmla="*/ 213 h 447"/>
                  <a:gd name="T34" fmla="*/ 212 w 229"/>
                  <a:gd name="T35" fmla="*/ 215 h 447"/>
                  <a:gd name="T36" fmla="*/ 221 w 229"/>
                  <a:gd name="T37" fmla="*/ 213 h 447"/>
                  <a:gd name="T38" fmla="*/ 227 w 229"/>
                  <a:gd name="T39" fmla="*/ 206 h 447"/>
                  <a:gd name="T40" fmla="*/ 228 w 229"/>
                  <a:gd name="T41" fmla="*/ 198 h 447"/>
                  <a:gd name="T42" fmla="*/ 228 w 229"/>
                  <a:gd name="T43" fmla="*/ 20 h 447"/>
                  <a:gd name="T44" fmla="*/ 227 w 229"/>
                  <a:gd name="T45" fmla="*/ 10 h 447"/>
                  <a:gd name="T46" fmla="*/ 221 w 229"/>
                  <a:gd name="T47" fmla="*/ 2 h 447"/>
                  <a:gd name="T48" fmla="*/ 212 w 229"/>
                  <a:gd name="T49" fmla="*/ 0 h 447"/>
                  <a:gd name="T50" fmla="*/ 17 w 229"/>
                  <a:gd name="T51" fmla="*/ 0 h 447"/>
                  <a:gd name="T52" fmla="*/ 8 w 229"/>
                  <a:gd name="T53" fmla="*/ 2 h 447"/>
                  <a:gd name="T54" fmla="*/ 2 w 229"/>
                  <a:gd name="T55" fmla="*/ 10 h 447"/>
                  <a:gd name="T56" fmla="*/ 0 w 229"/>
                  <a:gd name="T57" fmla="*/ 20 h 447"/>
                  <a:gd name="T58" fmla="*/ 0 w 229"/>
                  <a:gd name="T59" fmla="*/ 198 h 447"/>
                  <a:gd name="T60" fmla="*/ 2 w 229"/>
                  <a:gd name="T61" fmla="*/ 206 h 447"/>
                  <a:gd name="T62" fmla="*/ 8 w 229"/>
                  <a:gd name="T63" fmla="*/ 213 h 447"/>
                  <a:gd name="T64" fmla="*/ 17 w 229"/>
                  <a:gd name="T65" fmla="*/ 215 h 447"/>
                  <a:gd name="T66" fmla="*/ 26 w 229"/>
                  <a:gd name="T67" fmla="*/ 213 h 447"/>
                  <a:gd name="T68" fmla="*/ 32 w 229"/>
                  <a:gd name="T69" fmla="*/ 206 h 447"/>
                  <a:gd name="T70" fmla="*/ 34 w 229"/>
                  <a:gd name="T71" fmla="*/ 198 h 447"/>
                  <a:gd name="T72" fmla="*/ 34 w 229"/>
                  <a:gd name="T73" fmla="*/ 47 h 447"/>
                  <a:gd name="T74" fmla="*/ 36 w 229"/>
                  <a:gd name="T75" fmla="*/ 42 h 447"/>
                  <a:gd name="T76" fmla="*/ 42 w 229"/>
                  <a:gd name="T77" fmla="*/ 40 h 447"/>
                  <a:gd name="T78" fmla="*/ 44 w 229"/>
                  <a:gd name="T79" fmla="*/ 42 h 447"/>
                  <a:gd name="T80" fmla="*/ 46 w 229"/>
                  <a:gd name="T81" fmla="*/ 47 h 447"/>
                  <a:gd name="T82" fmla="*/ 46 w 229"/>
                  <a:gd name="T83" fmla="*/ 210 h 447"/>
                  <a:gd name="T84" fmla="*/ 46 w 229"/>
                  <a:gd name="T85" fmla="*/ 418 h 447"/>
                  <a:gd name="T86" fmla="*/ 48 w 229"/>
                  <a:gd name="T87" fmla="*/ 430 h 447"/>
                  <a:gd name="T88" fmla="*/ 58 w 229"/>
                  <a:gd name="T89" fmla="*/ 442 h 447"/>
                  <a:gd name="T90" fmla="*/ 71 w 229"/>
                  <a:gd name="T91" fmla="*/ 446 h 447"/>
                  <a:gd name="T92" fmla="*/ 78 w 229"/>
                  <a:gd name="T93" fmla="*/ 446 h 447"/>
                  <a:gd name="T94" fmla="*/ 91 w 229"/>
                  <a:gd name="T95" fmla="*/ 442 h 447"/>
                  <a:gd name="T96" fmla="*/ 100 w 229"/>
                  <a:gd name="T97" fmla="*/ 430 h 447"/>
                  <a:gd name="T98" fmla="*/ 104 w 229"/>
                  <a:gd name="T99" fmla="*/ 418 h 447"/>
                  <a:gd name="T100" fmla="*/ 104 w 229"/>
                  <a:gd name="T101" fmla="*/ 221 h 447"/>
                  <a:gd name="T102" fmla="*/ 106 w 229"/>
                  <a:gd name="T103" fmla="*/ 213 h 447"/>
                  <a:gd name="T104" fmla="*/ 115 w 229"/>
                  <a:gd name="T105" fmla="*/ 210 h 447"/>
                  <a:gd name="T106" fmla="*/ 123 w 229"/>
                  <a:gd name="T107" fmla="*/ 213 h 447"/>
                  <a:gd name="T108" fmla="*/ 127 w 229"/>
                  <a:gd name="T109" fmla="*/ 221 h 447"/>
                  <a:gd name="T110" fmla="*/ 127 w 229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29"/>
                  <a:gd name="T169" fmla="*/ 0 h 447"/>
                  <a:gd name="T170" fmla="*/ 229 w 229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29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5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8" y="198"/>
                    </a:lnTo>
                    <a:lnTo>
                      <a:pt x="228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2" name="Freeform 48"/>
              <p:cNvSpPr>
                <a:spLocks/>
              </p:cNvSpPr>
              <p:nvPr/>
            </p:nvSpPr>
            <p:spPr bwMode="auto">
              <a:xfrm>
                <a:off x="4123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3 w 98"/>
                  <a:gd name="T3" fmla="*/ 31 h 100"/>
                  <a:gd name="T4" fmla="*/ 12 w 98"/>
                  <a:gd name="T5" fmla="*/ 18 h 100"/>
                  <a:gd name="T6" fmla="*/ 25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5 w 98"/>
                  <a:gd name="T31" fmla="*/ 93 h 100"/>
                  <a:gd name="T32" fmla="*/ 12 w 98"/>
                  <a:gd name="T33" fmla="*/ 83 h 100"/>
                  <a:gd name="T34" fmla="*/ 3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5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5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3" name="Freeform 49"/>
              <p:cNvSpPr>
                <a:spLocks/>
              </p:cNvSpPr>
              <p:nvPr/>
            </p:nvSpPr>
            <p:spPr bwMode="auto">
              <a:xfrm>
                <a:off x="4633" y="1393"/>
                <a:ext cx="229" cy="569"/>
              </a:xfrm>
              <a:custGeom>
                <a:avLst/>
                <a:gdLst>
                  <a:gd name="T0" fmla="*/ 130 w 229"/>
                  <a:gd name="T1" fmla="*/ 552 h 569"/>
                  <a:gd name="T2" fmla="*/ 153 w 229"/>
                  <a:gd name="T3" fmla="*/ 568 h 569"/>
                  <a:gd name="T4" fmla="*/ 171 w 229"/>
                  <a:gd name="T5" fmla="*/ 564 h 569"/>
                  <a:gd name="T6" fmla="*/ 184 w 229"/>
                  <a:gd name="T7" fmla="*/ 539 h 569"/>
                  <a:gd name="T8" fmla="*/ 184 w 229"/>
                  <a:gd name="T9" fmla="*/ 168 h 569"/>
                  <a:gd name="T10" fmla="*/ 189 w 229"/>
                  <a:gd name="T11" fmla="*/ 161 h 569"/>
                  <a:gd name="T12" fmla="*/ 195 w 229"/>
                  <a:gd name="T13" fmla="*/ 168 h 569"/>
                  <a:gd name="T14" fmla="*/ 197 w 229"/>
                  <a:gd name="T15" fmla="*/ 327 h 569"/>
                  <a:gd name="T16" fmla="*/ 212 w 229"/>
                  <a:gd name="T17" fmla="*/ 336 h 569"/>
                  <a:gd name="T18" fmla="*/ 227 w 229"/>
                  <a:gd name="T19" fmla="*/ 327 h 569"/>
                  <a:gd name="T20" fmla="*/ 228 w 229"/>
                  <a:gd name="T21" fmla="*/ 140 h 569"/>
                  <a:gd name="T22" fmla="*/ 221 w 229"/>
                  <a:gd name="T23" fmla="*/ 122 h 569"/>
                  <a:gd name="T24" fmla="*/ 17 w 229"/>
                  <a:gd name="T25" fmla="*/ 120 h 569"/>
                  <a:gd name="T26" fmla="*/ 2 w 229"/>
                  <a:gd name="T27" fmla="*/ 130 h 569"/>
                  <a:gd name="T28" fmla="*/ 0 w 229"/>
                  <a:gd name="T29" fmla="*/ 320 h 569"/>
                  <a:gd name="T30" fmla="*/ 8 w 229"/>
                  <a:gd name="T31" fmla="*/ 334 h 569"/>
                  <a:gd name="T32" fmla="*/ 26 w 229"/>
                  <a:gd name="T33" fmla="*/ 334 h 569"/>
                  <a:gd name="T34" fmla="*/ 34 w 229"/>
                  <a:gd name="T35" fmla="*/ 320 h 569"/>
                  <a:gd name="T36" fmla="*/ 36 w 229"/>
                  <a:gd name="T37" fmla="*/ 163 h 569"/>
                  <a:gd name="T38" fmla="*/ 44 w 229"/>
                  <a:gd name="T39" fmla="*/ 163 h 569"/>
                  <a:gd name="T40" fmla="*/ 46 w 229"/>
                  <a:gd name="T41" fmla="*/ 331 h 569"/>
                  <a:gd name="T42" fmla="*/ 48 w 229"/>
                  <a:gd name="T43" fmla="*/ 552 h 569"/>
                  <a:gd name="T44" fmla="*/ 71 w 229"/>
                  <a:gd name="T45" fmla="*/ 568 h 569"/>
                  <a:gd name="T46" fmla="*/ 91 w 229"/>
                  <a:gd name="T47" fmla="*/ 564 h 569"/>
                  <a:gd name="T48" fmla="*/ 104 w 229"/>
                  <a:gd name="T49" fmla="*/ 539 h 569"/>
                  <a:gd name="T50" fmla="*/ 106 w 229"/>
                  <a:gd name="T51" fmla="*/ 334 h 569"/>
                  <a:gd name="T52" fmla="*/ 123 w 229"/>
                  <a:gd name="T53" fmla="*/ 334 h 569"/>
                  <a:gd name="T54" fmla="*/ 127 w 229"/>
                  <a:gd name="T55" fmla="*/ 539 h 569"/>
                  <a:gd name="T56" fmla="*/ 67 w 229"/>
                  <a:gd name="T57" fmla="*/ 34 h 569"/>
                  <a:gd name="T58" fmla="*/ 89 w 229"/>
                  <a:gd name="T59" fmla="*/ 7 h 569"/>
                  <a:gd name="T60" fmla="*/ 123 w 229"/>
                  <a:gd name="T61" fmla="*/ 0 h 569"/>
                  <a:gd name="T62" fmla="*/ 155 w 229"/>
                  <a:gd name="T63" fmla="*/ 19 h 569"/>
                  <a:gd name="T64" fmla="*/ 165 w 229"/>
                  <a:gd name="T65" fmla="*/ 52 h 569"/>
                  <a:gd name="T66" fmla="*/ 155 w 229"/>
                  <a:gd name="T67" fmla="*/ 89 h 569"/>
                  <a:gd name="T68" fmla="*/ 123 w 229"/>
                  <a:gd name="T69" fmla="*/ 106 h 569"/>
                  <a:gd name="T70" fmla="*/ 89 w 229"/>
                  <a:gd name="T71" fmla="*/ 100 h 569"/>
                  <a:gd name="T72" fmla="*/ 67 w 229"/>
                  <a:gd name="T73" fmla="*/ 72 h 569"/>
                  <a:gd name="T74" fmla="*/ 127 w 229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569"/>
                  <a:gd name="T116" fmla="*/ 229 w 229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8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5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8" y="320"/>
                    </a:lnTo>
                    <a:lnTo>
                      <a:pt x="228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89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89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3366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4" name="Freeform 50"/>
              <p:cNvSpPr>
                <a:spLocks/>
              </p:cNvSpPr>
              <p:nvPr/>
            </p:nvSpPr>
            <p:spPr bwMode="auto">
              <a:xfrm>
                <a:off x="4633" y="1515"/>
                <a:ext cx="229" cy="447"/>
              </a:xfrm>
              <a:custGeom>
                <a:avLst/>
                <a:gdLst>
                  <a:gd name="T0" fmla="*/ 127 w 229"/>
                  <a:gd name="T1" fmla="*/ 418 h 447"/>
                  <a:gd name="T2" fmla="*/ 130 w 229"/>
                  <a:gd name="T3" fmla="*/ 430 h 447"/>
                  <a:gd name="T4" fmla="*/ 139 w 229"/>
                  <a:gd name="T5" fmla="*/ 442 h 447"/>
                  <a:gd name="T6" fmla="*/ 153 w 229"/>
                  <a:gd name="T7" fmla="*/ 446 h 447"/>
                  <a:gd name="T8" fmla="*/ 158 w 229"/>
                  <a:gd name="T9" fmla="*/ 446 h 447"/>
                  <a:gd name="T10" fmla="*/ 171 w 229"/>
                  <a:gd name="T11" fmla="*/ 442 h 447"/>
                  <a:gd name="T12" fmla="*/ 181 w 229"/>
                  <a:gd name="T13" fmla="*/ 430 h 447"/>
                  <a:gd name="T14" fmla="*/ 184 w 229"/>
                  <a:gd name="T15" fmla="*/ 418 h 447"/>
                  <a:gd name="T16" fmla="*/ 184 w 229"/>
                  <a:gd name="T17" fmla="*/ 210 h 447"/>
                  <a:gd name="T18" fmla="*/ 184 w 229"/>
                  <a:gd name="T19" fmla="*/ 47 h 447"/>
                  <a:gd name="T20" fmla="*/ 185 w 229"/>
                  <a:gd name="T21" fmla="*/ 42 h 447"/>
                  <a:gd name="T22" fmla="*/ 189 w 229"/>
                  <a:gd name="T23" fmla="*/ 40 h 447"/>
                  <a:gd name="T24" fmla="*/ 193 w 229"/>
                  <a:gd name="T25" fmla="*/ 42 h 447"/>
                  <a:gd name="T26" fmla="*/ 195 w 229"/>
                  <a:gd name="T27" fmla="*/ 47 h 447"/>
                  <a:gd name="T28" fmla="*/ 195 w 229"/>
                  <a:gd name="T29" fmla="*/ 198 h 447"/>
                  <a:gd name="T30" fmla="*/ 197 w 229"/>
                  <a:gd name="T31" fmla="*/ 206 h 447"/>
                  <a:gd name="T32" fmla="*/ 203 w 229"/>
                  <a:gd name="T33" fmla="*/ 213 h 447"/>
                  <a:gd name="T34" fmla="*/ 212 w 229"/>
                  <a:gd name="T35" fmla="*/ 215 h 447"/>
                  <a:gd name="T36" fmla="*/ 221 w 229"/>
                  <a:gd name="T37" fmla="*/ 213 h 447"/>
                  <a:gd name="T38" fmla="*/ 227 w 229"/>
                  <a:gd name="T39" fmla="*/ 206 h 447"/>
                  <a:gd name="T40" fmla="*/ 228 w 229"/>
                  <a:gd name="T41" fmla="*/ 198 h 447"/>
                  <a:gd name="T42" fmla="*/ 228 w 229"/>
                  <a:gd name="T43" fmla="*/ 20 h 447"/>
                  <a:gd name="T44" fmla="*/ 227 w 229"/>
                  <a:gd name="T45" fmla="*/ 10 h 447"/>
                  <a:gd name="T46" fmla="*/ 221 w 229"/>
                  <a:gd name="T47" fmla="*/ 2 h 447"/>
                  <a:gd name="T48" fmla="*/ 212 w 229"/>
                  <a:gd name="T49" fmla="*/ 0 h 447"/>
                  <a:gd name="T50" fmla="*/ 17 w 229"/>
                  <a:gd name="T51" fmla="*/ 0 h 447"/>
                  <a:gd name="T52" fmla="*/ 8 w 229"/>
                  <a:gd name="T53" fmla="*/ 2 h 447"/>
                  <a:gd name="T54" fmla="*/ 2 w 229"/>
                  <a:gd name="T55" fmla="*/ 10 h 447"/>
                  <a:gd name="T56" fmla="*/ 0 w 229"/>
                  <a:gd name="T57" fmla="*/ 20 h 447"/>
                  <a:gd name="T58" fmla="*/ 0 w 229"/>
                  <a:gd name="T59" fmla="*/ 198 h 447"/>
                  <a:gd name="T60" fmla="*/ 2 w 229"/>
                  <a:gd name="T61" fmla="*/ 206 h 447"/>
                  <a:gd name="T62" fmla="*/ 8 w 229"/>
                  <a:gd name="T63" fmla="*/ 213 h 447"/>
                  <a:gd name="T64" fmla="*/ 17 w 229"/>
                  <a:gd name="T65" fmla="*/ 215 h 447"/>
                  <a:gd name="T66" fmla="*/ 26 w 229"/>
                  <a:gd name="T67" fmla="*/ 213 h 447"/>
                  <a:gd name="T68" fmla="*/ 32 w 229"/>
                  <a:gd name="T69" fmla="*/ 206 h 447"/>
                  <a:gd name="T70" fmla="*/ 34 w 229"/>
                  <a:gd name="T71" fmla="*/ 198 h 447"/>
                  <a:gd name="T72" fmla="*/ 34 w 229"/>
                  <a:gd name="T73" fmla="*/ 47 h 447"/>
                  <a:gd name="T74" fmla="*/ 36 w 229"/>
                  <a:gd name="T75" fmla="*/ 42 h 447"/>
                  <a:gd name="T76" fmla="*/ 42 w 229"/>
                  <a:gd name="T77" fmla="*/ 40 h 447"/>
                  <a:gd name="T78" fmla="*/ 44 w 229"/>
                  <a:gd name="T79" fmla="*/ 42 h 447"/>
                  <a:gd name="T80" fmla="*/ 46 w 229"/>
                  <a:gd name="T81" fmla="*/ 47 h 447"/>
                  <a:gd name="T82" fmla="*/ 46 w 229"/>
                  <a:gd name="T83" fmla="*/ 210 h 447"/>
                  <a:gd name="T84" fmla="*/ 46 w 229"/>
                  <a:gd name="T85" fmla="*/ 418 h 447"/>
                  <a:gd name="T86" fmla="*/ 48 w 229"/>
                  <a:gd name="T87" fmla="*/ 430 h 447"/>
                  <a:gd name="T88" fmla="*/ 58 w 229"/>
                  <a:gd name="T89" fmla="*/ 442 h 447"/>
                  <a:gd name="T90" fmla="*/ 71 w 229"/>
                  <a:gd name="T91" fmla="*/ 446 h 447"/>
                  <a:gd name="T92" fmla="*/ 78 w 229"/>
                  <a:gd name="T93" fmla="*/ 446 h 447"/>
                  <a:gd name="T94" fmla="*/ 91 w 229"/>
                  <a:gd name="T95" fmla="*/ 442 h 447"/>
                  <a:gd name="T96" fmla="*/ 100 w 229"/>
                  <a:gd name="T97" fmla="*/ 430 h 447"/>
                  <a:gd name="T98" fmla="*/ 104 w 229"/>
                  <a:gd name="T99" fmla="*/ 418 h 447"/>
                  <a:gd name="T100" fmla="*/ 104 w 229"/>
                  <a:gd name="T101" fmla="*/ 221 h 447"/>
                  <a:gd name="T102" fmla="*/ 106 w 229"/>
                  <a:gd name="T103" fmla="*/ 213 h 447"/>
                  <a:gd name="T104" fmla="*/ 115 w 229"/>
                  <a:gd name="T105" fmla="*/ 210 h 447"/>
                  <a:gd name="T106" fmla="*/ 123 w 229"/>
                  <a:gd name="T107" fmla="*/ 213 h 447"/>
                  <a:gd name="T108" fmla="*/ 127 w 229"/>
                  <a:gd name="T109" fmla="*/ 221 h 447"/>
                  <a:gd name="T110" fmla="*/ 127 w 229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29"/>
                  <a:gd name="T169" fmla="*/ 0 h 447"/>
                  <a:gd name="T170" fmla="*/ 229 w 229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29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8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5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8" y="198"/>
                    </a:lnTo>
                    <a:lnTo>
                      <a:pt x="228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5" name="Freeform 51"/>
              <p:cNvSpPr>
                <a:spLocks/>
              </p:cNvSpPr>
              <p:nvPr/>
            </p:nvSpPr>
            <p:spPr bwMode="auto">
              <a:xfrm>
                <a:off x="4699" y="1393"/>
                <a:ext cx="98" cy="100"/>
              </a:xfrm>
              <a:custGeom>
                <a:avLst/>
                <a:gdLst>
                  <a:gd name="T0" fmla="*/ 0 w 98"/>
                  <a:gd name="T1" fmla="*/ 49 h 100"/>
                  <a:gd name="T2" fmla="*/ 3 w 98"/>
                  <a:gd name="T3" fmla="*/ 31 h 100"/>
                  <a:gd name="T4" fmla="*/ 12 w 98"/>
                  <a:gd name="T5" fmla="*/ 18 h 100"/>
                  <a:gd name="T6" fmla="*/ 24 w 98"/>
                  <a:gd name="T7" fmla="*/ 6 h 100"/>
                  <a:gd name="T8" fmla="*/ 41 w 98"/>
                  <a:gd name="T9" fmla="*/ 0 h 100"/>
                  <a:gd name="T10" fmla="*/ 56 w 98"/>
                  <a:gd name="T11" fmla="*/ 0 h 100"/>
                  <a:gd name="T12" fmla="*/ 72 w 98"/>
                  <a:gd name="T13" fmla="*/ 6 h 100"/>
                  <a:gd name="T14" fmla="*/ 87 w 98"/>
                  <a:gd name="T15" fmla="*/ 18 h 100"/>
                  <a:gd name="T16" fmla="*/ 93 w 98"/>
                  <a:gd name="T17" fmla="*/ 31 h 100"/>
                  <a:gd name="T18" fmla="*/ 97 w 98"/>
                  <a:gd name="T19" fmla="*/ 49 h 100"/>
                  <a:gd name="T20" fmla="*/ 93 w 98"/>
                  <a:gd name="T21" fmla="*/ 68 h 100"/>
                  <a:gd name="T22" fmla="*/ 87 w 98"/>
                  <a:gd name="T23" fmla="*/ 83 h 100"/>
                  <a:gd name="T24" fmla="*/ 72 w 98"/>
                  <a:gd name="T25" fmla="*/ 93 h 100"/>
                  <a:gd name="T26" fmla="*/ 56 w 98"/>
                  <a:gd name="T27" fmla="*/ 99 h 100"/>
                  <a:gd name="T28" fmla="*/ 41 w 98"/>
                  <a:gd name="T29" fmla="*/ 99 h 100"/>
                  <a:gd name="T30" fmla="*/ 24 w 98"/>
                  <a:gd name="T31" fmla="*/ 93 h 100"/>
                  <a:gd name="T32" fmla="*/ 12 w 98"/>
                  <a:gd name="T33" fmla="*/ 83 h 100"/>
                  <a:gd name="T34" fmla="*/ 3 w 98"/>
                  <a:gd name="T35" fmla="*/ 68 h 100"/>
                  <a:gd name="T36" fmla="*/ 0 w 98"/>
                  <a:gd name="T37" fmla="*/ 49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4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4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noFill/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6" name="Freeform 52"/>
              <p:cNvSpPr>
                <a:spLocks/>
              </p:cNvSpPr>
              <p:nvPr/>
            </p:nvSpPr>
            <p:spPr bwMode="auto">
              <a:xfrm>
                <a:off x="4921" y="1393"/>
                <a:ext cx="229" cy="569"/>
              </a:xfrm>
              <a:custGeom>
                <a:avLst/>
                <a:gdLst>
                  <a:gd name="T0" fmla="*/ 130 w 229"/>
                  <a:gd name="T1" fmla="*/ 552 h 569"/>
                  <a:gd name="T2" fmla="*/ 153 w 229"/>
                  <a:gd name="T3" fmla="*/ 568 h 569"/>
                  <a:gd name="T4" fmla="*/ 171 w 229"/>
                  <a:gd name="T5" fmla="*/ 564 h 569"/>
                  <a:gd name="T6" fmla="*/ 184 w 229"/>
                  <a:gd name="T7" fmla="*/ 539 h 569"/>
                  <a:gd name="T8" fmla="*/ 184 w 229"/>
                  <a:gd name="T9" fmla="*/ 168 h 569"/>
                  <a:gd name="T10" fmla="*/ 189 w 229"/>
                  <a:gd name="T11" fmla="*/ 161 h 569"/>
                  <a:gd name="T12" fmla="*/ 195 w 229"/>
                  <a:gd name="T13" fmla="*/ 168 h 569"/>
                  <a:gd name="T14" fmla="*/ 197 w 229"/>
                  <a:gd name="T15" fmla="*/ 327 h 569"/>
                  <a:gd name="T16" fmla="*/ 212 w 229"/>
                  <a:gd name="T17" fmla="*/ 336 h 569"/>
                  <a:gd name="T18" fmla="*/ 227 w 229"/>
                  <a:gd name="T19" fmla="*/ 327 h 569"/>
                  <a:gd name="T20" fmla="*/ 228 w 229"/>
                  <a:gd name="T21" fmla="*/ 140 h 569"/>
                  <a:gd name="T22" fmla="*/ 221 w 229"/>
                  <a:gd name="T23" fmla="*/ 122 h 569"/>
                  <a:gd name="T24" fmla="*/ 17 w 229"/>
                  <a:gd name="T25" fmla="*/ 120 h 569"/>
                  <a:gd name="T26" fmla="*/ 2 w 229"/>
                  <a:gd name="T27" fmla="*/ 130 h 569"/>
                  <a:gd name="T28" fmla="*/ 0 w 229"/>
                  <a:gd name="T29" fmla="*/ 320 h 569"/>
                  <a:gd name="T30" fmla="*/ 8 w 229"/>
                  <a:gd name="T31" fmla="*/ 334 h 569"/>
                  <a:gd name="T32" fmla="*/ 26 w 229"/>
                  <a:gd name="T33" fmla="*/ 334 h 569"/>
                  <a:gd name="T34" fmla="*/ 34 w 229"/>
                  <a:gd name="T35" fmla="*/ 320 h 569"/>
                  <a:gd name="T36" fmla="*/ 36 w 229"/>
                  <a:gd name="T37" fmla="*/ 163 h 569"/>
                  <a:gd name="T38" fmla="*/ 44 w 229"/>
                  <a:gd name="T39" fmla="*/ 163 h 569"/>
                  <a:gd name="T40" fmla="*/ 46 w 229"/>
                  <a:gd name="T41" fmla="*/ 331 h 569"/>
                  <a:gd name="T42" fmla="*/ 48 w 229"/>
                  <a:gd name="T43" fmla="*/ 552 h 569"/>
                  <a:gd name="T44" fmla="*/ 71 w 229"/>
                  <a:gd name="T45" fmla="*/ 568 h 569"/>
                  <a:gd name="T46" fmla="*/ 91 w 229"/>
                  <a:gd name="T47" fmla="*/ 564 h 569"/>
                  <a:gd name="T48" fmla="*/ 104 w 229"/>
                  <a:gd name="T49" fmla="*/ 539 h 569"/>
                  <a:gd name="T50" fmla="*/ 106 w 229"/>
                  <a:gd name="T51" fmla="*/ 334 h 569"/>
                  <a:gd name="T52" fmla="*/ 123 w 229"/>
                  <a:gd name="T53" fmla="*/ 334 h 569"/>
                  <a:gd name="T54" fmla="*/ 127 w 229"/>
                  <a:gd name="T55" fmla="*/ 539 h 569"/>
                  <a:gd name="T56" fmla="*/ 67 w 229"/>
                  <a:gd name="T57" fmla="*/ 34 h 569"/>
                  <a:gd name="T58" fmla="*/ 89 w 229"/>
                  <a:gd name="T59" fmla="*/ 7 h 569"/>
                  <a:gd name="T60" fmla="*/ 123 w 229"/>
                  <a:gd name="T61" fmla="*/ 0 h 569"/>
                  <a:gd name="T62" fmla="*/ 155 w 229"/>
                  <a:gd name="T63" fmla="*/ 19 h 569"/>
                  <a:gd name="T64" fmla="*/ 165 w 229"/>
                  <a:gd name="T65" fmla="*/ 52 h 569"/>
                  <a:gd name="T66" fmla="*/ 155 w 229"/>
                  <a:gd name="T67" fmla="*/ 89 h 569"/>
                  <a:gd name="T68" fmla="*/ 123 w 229"/>
                  <a:gd name="T69" fmla="*/ 106 h 569"/>
                  <a:gd name="T70" fmla="*/ 89 w 229"/>
                  <a:gd name="T71" fmla="*/ 100 h 569"/>
                  <a:gd name="T72" fmla="*/ 67 w 229"/>
                  <a:gd name="T73" fmla="*/ 72 h 569"/>
                  <a:gd name="T74" fmla="*/ 127 w 229"/>
                  <a:gd name="T75" fmla="*/ 539 h 5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569"/>
                  <a:gd name="T116" fmla="*/ 229 w 229"/>
                  <a:gd name="T117" fmla="*/ 569 h 5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569">
                    <a:moveTo>
                      <a:pt x="127" y="539"/>
                    </a:moveTo>
                    <a:lnTo>
                      <a:pt x="130" y="552"/>
                    </a:lnTo>
                    <a:lnTo>
                      <a:pt x="139" y="564"/>
                    </a:lnTo>
                    <a:lnTo>
                      <a:pt x="153" y="568"/>
                    </a:lnTo>
                    <a:lnTo>
                      <a:pt x="157" y="568"/>
                    </a:lnTo>
                    <a:lnTo>
                      <a:pt x="171" y="564"/>
                    </a:lnTo>
                    <a:lnTo>
                      <a:pt x="181" y="552"/>
                    </a:lnTo>
                    <a:lnTo>
                      <a:pt x="184" y="539"/>
                    </a:lnTo>
                    <a:lnTo>
                      <a:pt x="184" y="331"/>
                    </a:lnTo>
                    <a:lnTo>
                      <a:pt x="184" y="168"/>
                    </a:lnTo>
                    <a:lnTo>
                      <a:pt x="185" y="163"/>
                    </a:lnTo>
                    <a:lnTo>
                      <a:pt x="189" y="161"/>
                    </a:lnTo>
                    <a:lnTo>
                      <a:pt x="193" y="163"/>
                    </a:lnTo>
                    <a:lnTo>
                      <a:pt x="195" y="168"/>
                    </a:lnTo>
                    <a:lnTo>
                      <a:pt x="195" y="320"/>
                    </a:lnTo>
                    <a:lnTo>
                      <a:pt x="197" y="327"/>
                    </a:lnTo>
                    <a:lnTo>
                      <a:pt x="203" y="334"/>
                    </a:lnTo>
                    <a:lnTo>
                      <a:pt x="212" y="336"/>
                    </a:lnTo>
                    <a:lnTo>
                      <a:pt x="221" y="334"/>
                    </a:lnTo>
                    <a:lnTo>
                      <a:pt x="227" y="327"/>
                    </a:lnTo>
                    <a:lnTo>
                      <a:pt x="228" y="320"/>
                    </a:lnTo>
                    <a:lnTo>
                      <a:pt x="228" y="140"/>
                    </a:lnTo>
                    <a:lnTo>
                      <a:pt x="227" y="130"/>
                    </a:lnTo>
                    <a:lnTo>
                      <a:pt x="221" y="122"/>
                    </a:lnTo>
                    <a:lnTo>
                      <a:pt x="212" y="120"/>
                    </a:lnTo>
                    <a:lnTo>
                      <a:pt x="17" y="120"/>
                    </a:lnTo>
                    <a:lnTo>
                      <a:pt x="8" y="122"/>
                    </a:lnTo>
                    <a:lnTo>
                      <a:pt x="2" y="130"/>
                    </a:lnTo>
                    <a:lnTo>
                      <a:pt x="0" y="140"/>
                    </a:lnTo>
                    <a:lnTo>
                      <a:pt x="0" y="320"/>
                    </a:lnTo>
                    <a:lnTo>
                      <a:pt x="2" y="327"/>
                    </a:lnTo>
                    <a:lnTo>
                      <a:pt x="8" y="334"/>
                    </a:lnTo>
                    <a:lnTo>
                      <a:pt x="17" y="336"/>
                    </a:lnTo>
                    <a:lnTo>
                      <a:pt x="26" y="334"/>
                    </a:lnTo>
                    <a:lnTo>
                      <a:pt x="32" y="327"/>
                    </a:lnTo>
                    <a:lnTo>
                      <a:pt x="34" y="320"/>
                    </a:lnTo>
                    <a:lnTo>
                      <a:pt x="34" y="168"/>
                    </a:lnTo>
                    <a:lnTo>
                      <a:pt x="36" y="163"/>
                    </a:lnTo>
                    <a:lnTo>
                      <a:pt x="42" y="161"/>
                    </a:lnTo>
                    <a:lnTo>
                      <a:pt x="44" y="163"/>
                    </a:lnTo>
                    <a:lnTo>
                      <a:pt x="46" y="168"/>
                    </a:lnTo>
                    <a:lnTo>
                      <a:pt x="46" y="331"/>
                    </a:lnTo>
                    <a:lnTo>
                      <a:pt x="46" y="539"/>
                    </a:lnTo>
                    <a:lnTo>
                      <a:pt x="48" y="552"/>
                    </a:lnTo>
                    <a:lnTo>
                      <a:pt x="58" y="564"/>
                    </a:lnTo>
                    <a:lnTo>
                      <a:pt x="71" y="568"/>
                    </a:lnTo>
                    <a:lnTo>
                      <a:pt x="78" y="568"/>
                    </a:lnTo>
                    <a:lnTo>
                      <a:pt x="91" y="564"/>
                    </a:lnTo>
                    <a:lnTo>
                      <a:pt x="100" y="552"/>
                    </a:lnTo>
                    <a:lnTo>
                      <a:pt x="104" y="539"/>
                    </a:lnTo>
                    <a:lnTo>
                      <a:pt x="104" y="342"/>
                    </a:lnTo>
                    <a:lnTo>
                      <a:pt x="106" y="334"/>
                    </a:lnTo>
                    <a:lnTo>
                      <a:pt x="115" y="331"/>
                    </a:lnTo>
                    <a:lnTo>
                      <a:pt x="123" y="334"/>
                    </a:lnTo>
                    <a:lnTo>
                      <a:pt x="127" y="342"/>
                    </a:lnTo>
                    <a:lnTo>
                      <a:pt x="127" y="539"/>
                    </a:lnTo>
                    <a:lnTo>
                      <a:pt x="64" y="52"/>
                    </a:lnTo>
                    <a:lnTo>
                      <a:pt x="67" y="34"/>
                    </a:lnTo>
                    <a:lnTo>
                      <a:pt x="76" y="19"/>
                    </a:lnTo>
                    <a:lnTo>
                      <a:pt x="89" y="7"/>
                    </a:lnTo>
                    <a:lnTo>
                      <a:pt x="106" y="0"/>
                    </a:lnTo>
                    <a:lnTo>
                      <a:pt x="123" y="0"/>
                    </a:lnTo>
                    <a:lnTo>
                      <a:pt x="139" y="7"/>
                    </a:lnTo>
                    <a:lnTo>
                      <a:pt x="155" y="19"/>
                    </a:lnTo>
                    <a:lnTo>
                      <a:pt x="161" y="34"/>
                    </a:lnTo>
                    <a:lnTo>
                      <a:pt x="165" y="52"/>
                    </a:lnTo>
                    <a:lnTo>
                      <a:pt x="161" y="72"/>
                    </a:lnTo>
                    <a:lnTo>
                      <a:pt x="155" y="89"/>
                    </a:lnTo>
                    <a:lnTo>
                      <a:pt x="139" y="100"/>
                    </a:lnTo>
                    <a:lnTo>
                      <a:pt x="123" y="106"/>
                    </a:lnTo>
                    <a:lnTo>
                      <a:pt x="106" y="106"/>
                    </a:lnTo>
                    <a:lnTo>
                      <a:pt x="89" y="100"/>
                    </a:lnTo>
                    <a:lnTo>
                      <a:pt x="76" y="89"/>
                    </a:lnTo>
                    <a:lnTo>
                      <a:pt x="67" y="72"/>
                    </a:lnTo>
                    <a:lnTo>
                      <a:pt x="64" y="52"/>
                    </a:lnTo>
                    <a:lnTo>
                      <a:pt x="127" y="539"/>
                    </a:lnTo>
                  </a:path>
                </a:pathLst>
              </a:custGeom>
              <a:solidFill>
                <a:srgbClr val="00FFFF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7" name="Freeform 53"/>
              <p:cNvSpPr>
                <a:spLocks/>
              </p:cNvSpPr>
              <p:nvPr/>
            </p:nvSpPr>
            <p:spPr bwMode="auto">
              <a:xfrm>
                <a:off x="4921" y="1515"/>
                <a:ext cx="229" cy="447"/>
              </a:xfrm>
              <a:custGeom>
                <a:avLst/>
                <a:gdLst>
                  <a:gd name="T0" fmla="*/ 127 w 229"/>
                  <a:gd name="T1" fmla="*/ 418 h 447"/>
                  <a:gd name="T2" fmla="*/ 130 w 229"/>
                  <a:gd name="T3" fmla="*/ 430 h 447"/>
                  <a:gd name="T4" fmla="*/ 139 w 229"/>
                  <a:gd name="T5" fmla="*/ 442 h 447"/>
                  <a:gd name="T6" fmla="*/ 153 w 229"/>
                  <a:gd name="T7" fmla="*/ 446 h 447"/>
                  <a:gd name="T8" fmla="*/ 157 w 229"/>
                  <a:gd name="T9" fmla="*/ 446 h 447"/>
                  <a:gd name="T10" fmla="*/ 171 w 229"/>
                  <a:gd name="T11" fmla="*/ 442 h 447"/>
                  <a:gd name="T12" fmla="*/ 181 w 229"/>
                  <a:gd name="T13" fmla="*/ 430 h 447"/>
                  <a:gd name="T14" fmla="*/ 184 w 229"/>
                  <a:gd name="T15" fmla="*/ 418 h 447"/>
                  <a:gd name="T16" fmla="*/ 184 w 229"/>
                  <a:gd name="T17" fmla="*/ 210 h 447"/>
                  <a:gd name="T18" fmla="*/ 184 w 229"/>
                  <a:gd name="T19" fmla="*/ 47 h 447"/>
                  <a:gd name="T20" fmla="*/ 185 w 229"/>
                  <a:gd name="T21" fmla="*/ 42 h 447"/>
                  <a:gd name="T22" fmla="*/ 189 w 229"/>
                  <a:gd name="T23" fmla="*/ 40 h 447"/>
                  <a:gd name="T24" fmla="*/ 193 w 229"/>
                  <a:gd name="T25" fmla="*/ 42 h 447"/>
                  <a:gd name="T26" fmla="*/ 195 w 229"/>
                  <a:gd name="T27" fmla="*/ 47 h 447"/>
                  <a:gd name="T28" fmla="*/ 195 w 229"/>
                  <a:gd name="T29" fmla="*/ 198 h 447"/>
                  <a:gd name="T30" fmla="*/ 197 w 229"/>
                  <a:gd name="T31" fmla="*/ 206 h 447"/>
                  <a:gd name="T32" fmla="*/ 203 w 229"/>
                  <a:gd name="T33" fmla="*/ 213 h 447"/>
                  <a:gd name="T34" fmla="*/ 212 w 229"/>
                  <a:gd name="T35" fmla="*/ 215 h 447"/>
                  <a:gd name="T36" fmla="*/ 221 w 229"/>
                  <a:gd name="T37" fmla="*/ 213 h 447"/>
                  <a:gd name="T38" fmla="*/ 227 w 229"/>
                  <a:gd name="T39" fmla="*/ 206 h 447"/>
                  <a:gd name="T40" fmla="*/ 228 w 229"/>
                  <a:gd name="T41" fmla="*/ 198 h 447"/>
                  <a:gd name="T42" fmla="*/ 228 w 229"/>
                  <a:gd name="T43" fmla="*/ 20 h 447"/>
                  <a:gd name="T44" fmla="*/ 227 w 229"/>
                  <a:gd name="T45" fmla="*/ 10 h 447"/>
                  <a:gd name="T46" fmla="*/ 221 w 229"/>
                  <a:gd name="T47" fmla="*/ 2 h 447"/>
                  <a:gd name="T48" fmla="*/ 212 w 229"/>
                  <a:gd name="T49" fmla="*/ 0 h 447"/>
                  <a:gd name="T50" fmla="*/ 17 w 229"/>
                  <a:gd name="T51" fmla="*/ 0 h 447"/>
                  <a:gd name="T52" fmla="*/ 8 w 229"/>
                  <a:gd name="T53" fmla="*/ 2 h 447"/>
                  <a:gd name="T54" fmla="*/ 2 w 229"/>
                  <a:gd name="T55" fmla="*/ 10 h 447"/>
                  <a:gd name="T56" fmla="*/ 0 w 229"/>
                  <a:gd name="T57" fmla="*/ 20 h 447"/>
                  <a:gd name="T58" fmla="*/ 0 w 229"/>
                  <a:gd name="T59" fmla="*/ 198 h 447"/>
                  <a:gd name="T60" fmla="*/ 2 w 229"/>
                  <a:gd name="T61" fmla="*/ 206 h 447"/>
                  <a:gd name="T62" fmla="*/ 8 w 229"/>
                  <a:gd name="T63" fmla="*/ 213 h 447"/>
                  <a:gd name="T64" fmla="*/ 17 w 229"/>
                  <a:gd name="T65" fmla="*/ 215 h 447"/>
                  <a:gd name="T66" fmla="*/ 26 w 229"/>
                  <a:gd name="T67" fmla="*/ 213 h 447"/>
                  <a:gd name="T68" fmla="*/ 32 w 229"/>
                  <a:gd name="T69" fmla="*/ 206 h 447"/>
                  <a:gd name="T70" fmla="*/ 34 w 229"/>
                  <a:gd name="T71" fmla="*/ 198 h 447"/>
                  <a:gd name="T72" fmla="*/ 34 w 229"/>
                  <a:gd name="T73" fmla="*/ 47 h 447"/>
                  <a:gd name="T74" fmla="*/ 36 w 229"/>
                  <a:gd name="T75" fmla="*/ 42 h 447"/>
                  <a:gd name="T76" fmla="*/ 42 w 229"/>
                  <a:gd name="T77" fmla="*/ 40 h 447"/>
                  <a:gd name="T78" fmla="*/ 44 w 229"/>
                  <a:gd name="T79" fmla="*/ 42 h 447"/>
                  <a:gd name="T80" fmla="*/ 46 w 229"/>
                  <a:gd name="T81" fmla="*/ 47 h 447"/>
                  <a:gd name="T82" fmla="*/ 46 w 229"/>
                  <a:gd name="T83" fmla="*/ 210 h 447"/>
                  <a:gd name="T84" fmla="*/ 46 w 229"/>
                  <a:gd name="T85" fmla="*/ 418 h 447"/>
                  <a:gd name="T86" fmla="*/ 48 w 229"/>
                  <a:gd name="T87" fmla="*/ 430 h 447"/>
                  <a:gd name="T88" fmla="*/ 58 w 229"/>
                  <a:gd name="T89" fmla="*/ 442 h 447"/>
                  <a:gd name="T90" fmla="*/ 71 w 229"/>
                  <a:gd name="T91" fmla="*/ 446 h 447"/>
                  <a:gd name="T92" fmla="*/ 78 w 229"/>
                  <a:gd name="T93" fmla="*/ 446 h 447"/>
                  <a:gd name="T94" fmla="*/ 91 w 229"/>
                  <a:gd name="T95" fmla="*/ 442 h 447"/>
                  <a:gd name="T96" fmla="*/ 100 w 229"/>
                  <a:gd name="T97" fmla="*/ 430 h 447"/>
                  <a:gd name="T98" fmla="*/ 104 w 229"/>
                  <a:gd name="T99" fmla="*/ 418 h 447"/>
                  <a:gd name="T100" fmla="*/ 104 w 229"/>
                  <a:gd name="T101" fmla="*/ 221 h 447"/>
                  <a:gd name="T102" fmla="*/ 106 w 229"/>
                  <a:gd name="T103" fmla="*/ 213 h 447"/>
                  <a:gd name="T104" fmla="*/ 115 w 229"/>
                  <a:gd name="T105" fmla="*/ 210 h 447"/>
                  <a:gd name="T106" fmla="*/ 123 w 229"/>
                  <a:gd name="T107" fmla="*/ 213 h 447"/>
                  <a:gd name="T108" fmla="*/ 127 w 229"/>
                  <a:gd name="T109" fmla="*/ 221 h 447"/>
                  <a:gd name="T110" fmla="*/ 127 w 229"/>
                  <a:gd name="T111" fmla="*/ 418 h 44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29"/>
                  <a:gd name="T169" fmla="*/ 0 h 447"/>
                  <a:gd name="T170" fmla="*/ 229 w 229"/>
                  <a:gd name="T171" fmla="*/ 447 h 447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29" h="447">
                    <a:moveTo>
                      <a:pt x="127" y="418"/>
                    </a:moveTo>
                    <a:lnTo>
                      <a:pt x="130" y="430"/>
                    </a:lnTo>
                    <a:lnTo>
                      <a:pt x="139" y="442"/>
                    </a:lnTo>
                    <a:lnTo>
                      <a:pt x="153" y="446"/>
                    </a:lnTo>
                    <a:lnTo>
                      <a:pt x="157" y="446"/>
                    </a:lnTo>
                    <a:lnTo>
                      <a:pt x="171" y="442"/>
                    </a:lnTo>
                    <a:lnTo>
                      <a:pt x="181" y="430"/>
                    </a:lnTo>
                    <a:lnTo>
                      <a:pt x="184" y="418"/>
                    </a:lnTo>
                    <a:lnTo>
                      <a:pt x="184" y="210"/>
                    </a:lnTo>
                    <a:lnTo>
                      <a:pt x="184" y="47"/>
                    </a:lnTo>
                    <a:lnTo>
                      <a:pt x="185" y="42"/>
                    </a:lnTo>
                    <a:lnTo>
                      <a:pt x="189" y="40"/>
                    </a:lnTo>
                    <a:lnTo>
                      <a:pt x="193" y="42"/>
                    </a:lnTo>
                    <a:lnTo>
                      <a:pt x="195" y="47"/>
                    </a:lnTo>
                    <a:lnTo>
                      <a:pt x="195" y="198"/>
                    </a:lnTo>
                    <a:lnTo>
                      <a:pt x="197" y="206"/>
                    </a:lnTo>
                    <a:lnTo>
                      <a:pt x="203" y="213"/>
                    </a:lnTo>
                    <a:lnTo>
                      <a:pt x="212" y="215"/>
                    </a:lnTo>
                    <a:lnTo>
                      <a:pt x="221" y="213"/>
                    </a:lnTo>
                    <a:lnTo>
                      <a:pt x="227" y="206"/>
                    </a:lnTo>
                    <a:lnTo>
                      <a:pt x="228" y="198"/>
                    </a:lnTo>
                    <a:lnTo>
                      <a:pt x="228" y="20"/>
                    </a:lnTo>
                    <a:lnTo>
                      <a:pt x="227" y="10"/>
                    </a:lnTo>
                    <a:lnTo>
                      <a:pt x="221" y="2"/>
                    </a:lnTo>
                    <a:lnTo>
                      <a:pt x="212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198"/>
                    </a:lnTo>
                    <a:lnTo>
                      <a:pt x="2" y="206"/>
                    </a:lnTo>
                    <a:lnTo>
                      <a:pt x="8" y="213"/>
                    </a:lnTo>
                    <a:lnTo>
                      <a:pt x="17" y="215"/>
                    </a:lnTo>
                    <a:lnTo>
                      <a:pt x="26" y="213"/>
                    </a:lnTo>
                    <a:lnTo>
                      <a:pt x="32" y="206"/>
                    </a:lnTo>
                    <a:lnTo>
                      <a:pt x="34" y="198"/>
                    </a:lnTo>
                    <a:lnTo>
                      <a:pt x="34" y="47"/>
                    </a:lnTo>
                    <a:lnTo>
                      <a:pt x="36" y="42"/>
                    </a:lnTo>
                    <a:lnTo>
                      <a:pt x="42" y="40"/>
                    </a:lnTo>
                    <a:lnTo>
                      <a:pt x="44" y="42"/>
                    </a:lnTo>
                    <a:lnTo>
                      <a:pt x="46" y="47"/>
                    </a:lnTo>
                    <a:lnTo>
                      <a:pt x="46" y="210"/>
                    </a:lnTo>
                    <a:lnTo>
                      <a:pt x="46" y="418"/>
                    </a:lnTo>
                    <a:lnTo>
                      <a:pt x="48" y="430"/>
                    </a:lnTo>
                    <a:lnTo>
                      <a:pt x="58" y="442"/>
                    </a:lnTo>
                    <a:lnTo>
                      <a:pt x="71" y="446"/>
                    </a:lnTo>
                    <a:lnTo>
                      <a:pt x="78" y="446"/>
                    </a:lnTo>
                    <a:lnTo>
                      <a:pt x="91" y="442"/>
                    </a:lnTo>
                    <a:lnTo>
                      <a:pt x="100" y="430"/>
                    </a:lnTo>
                    <a:lnTo>
                      <a:pt x="104" y="418"/>
                    </a:lnTo>
                    <a:lnTo>
                      <a:pt x="104" y="221"/>
                    </a:lnTo>
                    <a:lnTo>
                      <a:pt x="106" y="213"/>
                    </a:lnTo>
                    <a:lnTo>
                      <a:pt x="115" y="210"/>
                    </a:lnTo>
                    <a:lnTo>
                      <a:pt x="123" y="213"/>
                    </a:lnTo>
                    <a:lnTo>
                      <a:pt x="127" y="221"/>
                    </a:lnTo>
                    <a:lnTo>
                      <a:pt x="127" y="418"/>
                    </a:lnTo>
                  </a:path>
                </a:pathLst>
              </a:custGeom>
              <a:solidFill>
                <a:schemeClr val="tx2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8" name="Freeform 54"/>
              <p:cNvSpPr>
                <a:spLocks/>
              </p:cNvSpPr>
              <p:nvPr/>
            </p:nvSpPr>
            <p:spPr bwMode="auto">
              <a:xfrm>
                <a:off x="4992" y="1393"/>
                <a:ext cx="93" cy="95"/>
              </a:xfrm>
              <a:custGeom>
                <a:avLst/>
                <a:gdLst>
                  <a:gd name="T0" fmla="*/ 0 w 98"/>
                  <a:gd name="T1" fmla="*/ 43 h 100"/>
                  <a:gd name="T2" fmla="*/ 3 w 98"/>
                  <a:gd name="T3" fmla="*/ 27 h 100"/>
                  <a:gd name="T4" fmla="*/ 9 w 98"/>
                  <a:gd name="T5" fmla="*/ 15 h 100"/>
                  <a:gd name="T6" fmla="*/ 21 w 98"/>
                  <a:gd name="T7" fmla="*/ 6 h 100"/>
                  <a:gd name="T8" fmla="*/ 35 w 98"/>
                  <a:gd name="T9" fmla="*/ 0 h 100"/>
                  <a:gd name="T10" fmla="*/ 47 w 98"/>
                  <a:gd name="T11" fmla="*/ 0 h 100"/>
                  <a:gd name="T12" fmla="*/ 62 w 98"/>
                  <a:gd name="T13" fmla="*/ 6 h 100"/>
                  <a:gd name="T14" fmla="*/ 75 w 98"/>
                  <a:gd name="T15" fmla="*/ 15 h 100"/>
                  <a:gd name="T16" fmla="*/ 80 w 98"/>
                  <a:gd name="T17" fmla="*/ 27 h 100"/>
                  <a:gd name="T18" fmla="*/ 83 w 98"/>
                  <a:gd name="T19" fmla="*/ 43 h 100"/>
                  <a:gd name="T20" fmla="*/ 80 w 98"/>
                  <a:gd name="T21" fmla="*/ 59 h 100"/>
                  <a:gd name="T22" fmla="*/ 75 w 98"/>
                  <a:gd name="T23" fmla="*/ 71 h 100"/>
                  <a:gd name="T24" fmla="*/ 62 w 98"/>
                  <a:gd name="T25" fmla="*/ 80 h 100"/>
                  <a:gd name="T26" fmla="*/ 47 w 98"/>
                  <a:gd name="T27" fmla="*/ 85 h 100"/>
                  <a:gd name="T28" fmla="*/ 35 w 98"/>
                  <a:gd name="T29" fmla="*/ 85 h 100"/>
                  <a:gd name="T30" fmla="*/ 21 w 98"/>
                  <a:gd name="T31" fmla="*/ 80 h 100"/>
                  <a:gd name="T32" fmla="*/ 9 w 98"/>
                  <a:gd name="T33" fmla="*/ 71 h 100"/>
                  <a:gd name="T34" fmla="*/ 3 w 98"/>
                  <a:gd name="T35" fmla="*/ 59 h 100"/>
                  <a:gd name="T36" fmla="*/ 0 w 98"/>
                  <a:gd name="T37" fmla="*/ 43 h 1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8"/>
                  <a:gd name="T58" fmla="*/ 0 h 100"/>
                  <a:gd name="T59" fmla="*/ 98 w 98"/>
                  <a:gd name="T60" fmla="*/ 100 h 10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8" h="100">
                    <a:moveTo>
                      <a:pt x="0" y="49"/>
                    </a:moveTo>
                    <a:lnTo>
                      <a:pt x="3" y="31"/>
                    </a:lnTo>
                    <a:lnTo>
                      <a:pt x="12" y="18"/>
                    </a:lnTo>
                    <a:lnTo>
                      <a:pt x="24" y="6"/>
                    </a:lnTo>
                    <a:lnTo>
                      <a:pt x="41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7" y="18"/>
                    </a:lnTo>
                    <a:lnTo>
                      <a:pt x="93" y="31"/>
                    </a:lnTo>
                    <a:lnTo>
                      <a:pt x="97" y="49"/>
                    </a:lnTo>
                    <a:lnTo>
                      <a:pt x="93" y="68"/>
                    </a:lnTo>
                    <a:lnTo>
                      <a:pt x="87" y="83"/>
                    </a:lnTo>
                    <a:lnTo>
                      <a:pt x="72" y="93"/>
                    </a:lnTo>
                    <a:lnTo>
                      <a:pt x="56" y="99"/>
                    </a:lnTo>
                    <a:lnTo>
                      <a:pt x="41" y="99"/>
                    </a:lnTo>
                    <a:lnTo>
                      <a:pt x="24" y="93"/>
                    </a:lnTo>
                    <a:lnTo>
                      <a:pt x="12" y="83"/>
                    </a:lnTo>
                    <a:lnTo>
                      <a:pt x="3" y="68"/>
                    </a:lnTo>
                    <a:lnTo>
                      <a:pt x="0" y="49"/>
                    </a:lnTo>
                  </a:path>
                </a:pathLst>
              </a:custGeom>
              <a:solidFill>
                <a:schemeClr val="tx2"/>
              </a:solidFill>
              <a:ln w="9525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5605" name="Text Box 55"/>
          <p:cNvSpPr txBox="1">
            <a:spLocks noChangeArrowheads="1"/>
          </p:cNvSpPr>
          <p:nvPr/>
        </p:nvSpPr>
        <p:spPr bwMode="auto">
          <a:xfrm>
            <a:off x="4419600" y="3505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 err="1" smtClean="0">
                <a:latin typeface="Times New Roman" pitchFamily="18" charset="0"/>
              </a:rPr>
              <a:t>Tổng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thể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5606" name="Group 56"/>
          <p:cNvGrpSpPr>
            <a:grpSpLocks/>
          </p:cNvGrpSpPr>
          <p:nvPr/>
        </p:nvGrpSpPr>
        <p:grpSpPr bwMode="auto">
          <a:xfrm>
            <a:off x="5562600" y="5334000"/>
            <a:ext cx="2192338" cy="904875"/>
            <a:chOff x="1968" y="3285"/>
            <a:chExt cx="1381" cy="570"/>
          </a:xfrm>
        </p:grpSpPr>
        <p:sp>
          <p:nvSpPr>
            <p:cNvPr id="25611" name="Freeform 57"/>
            <p:cNvSpPr>
              <a:spLocks/>
            </p:cNvSpPr>
            <p:nvPr/>
          </p:nvSpPr>
          <p:spPr bwMode="auto">
            <a:xfrm>
              <a:off x="2256" y="3408"/>
              <a:ext cx="230" cy="446"/>
            </a:xfrm>
            <a:custGeom>
              <a:avLst/>
              <a:gdLst>
                <a:gd name="T0" fmla="*/ 127 w 230"/>
                <a:gd name="T1" fmla="*/ 417 h 446"/>
                <a:gd name="T2" fmla="*/ 129 w 230"/>
                <a:gd name="T3" fmla="*/ 430 h 446"/>
                <a:gd name="T4" fmla="*/ 137 w 230"/>
                <a:gd name="T5" fmla="*/ 442 h 446"/>
                <a:gd name="T6" fmla="*/ 151 w 230"/>
                <a:gd name="T7" fmla="*/ 445 h 446"/>
                <a:gd name="T8" fmla="*/ 158 w 230"/>
                <a:gd name="T9" fmla="*/ 445 h 446"/>
                <a:gd name="T10" fmla="*/ 171 w 230"/>
                <a:gd name="T11" fmla="*/ 442 h 446"/>
                <a:gd name="T12" fmla="*/ 181 w 230"/>
                <a:gd name="T13" fmla="*/ 430 h 446"/>
                <a:gd name="T14" fmla="*/ 184 w 230"/>
                <a:gd name="T15" fmla="*/ 417 h 446"/>
                <a:gd name="T16" fmla="*/ 184 w 230"/>
                <a:gd name="T17" fmla="*/ 209 h 446"/>
                <a:gd name="T18" fmla="*/ 184 w 230"/>
                <a:gd name="T19" fmla="*/ 47 h 446"/>
                <a:gd name="T20" fmla="*/ 184 w 230"/>
                <a:gd name="T21" fmla="*/ 42 h 446"/>
                <a:gd name="T22" fmla="*/ 189 w 230"/>
                <a:gd name="T23" fmla="*/ 40 h 446"/>
                <a:gd name="T24" fmla="*/ 193 w 230"/>
                <a:gd name="T25" fmla="*/ 42 h 446"/>
                <a:gd name="T26" fmla="*/ 195 w 230"/>
                <a:gd name="T27" fmla="*/ 47 h 446"/>
                <a:gd name="T28" fmla="*/ 195 w 230"/>
                <a:gd name="T29" fmla="*/ 198 h 446"/>
                <a:gd name="T30" fmla="*/ 197 w 230"/>
                <a:gd name="T31" fmla="*/ 206 h 446"/>
                <a:gd name="T32" fmla="*/ 203 w 230"/>
                <a:gd name="T33" fmla="*/ 213 h 446"/>
                <a:gd name="T34" fmla="*/ 212 w 230"/>
                <a:gd name="T35" fmla="*/ 215 h 446"/>
                <a:gd name="T36" fmla="*/ 221 w 230"/>
                <a:gd name="T37" fmla="*/ 213 h 446"/>
                <a:gd name="T38" fmla="*/ 227 w 230"/>
                <a:gd name="T39" fmla="*/ 206 h 446"/>
                <a:gd name="T40" fmla="*/ 229 w 230"/>
                <a:gd name="T41" fmla="*/ 198 h 446"/>
                <a:gd name="T42" fmla="*/ 229 w 230"/>
                <a:gd name="T43" fmla="*/ 19 h 446"/>
                <a:gd name="T44" fmla="*/ 227 w 230"/>
                <a:gd name="T45" fmla="*/ 10 h 446"/>
                <a:gd name="T46" fmla="*/ 221 w 230"/>
                <a:gd name="T47" fmla="*/ 2 h 446"/>
                <a:gd name="T48" fmla="*/ 212 w 230"/>
                <a:gd name="T49" fmla="*/ 0 h 446"/>
                <a:gd name="T50" fmla="*/ 17 w 230"/>
                <a:gd name="T51" fmla="*/ 0 h 446"/>
                <a:gd name="T52" fmla="*/ 8 w 230"/>
                <a:gd name="T53" fmla="*/ 2 h 446"/>
                <a:gd name="T54" fmla="*/ 2 w 230"/>
                <a:gd name="T55" fmla="*/ 10 h 446"/>
                <a:gd name="T56" fmla="*/ 0 w 230"/>
                <a:gd name="T57" fmla="*/ 19 h 446"/>
                <a:gd name="T58" fmla="*/ 0 w 230"/>
                <a:gd name="T59" fmla="*/ 198 h 446"/>
                <a:gd name="T60" fmla="*/ 2 w 230"/>
                <a:gd name="T61" fmla="*/ 206 h 446"/>
                <a:gd name="T62" fmla="*/ 8 w 230"/>
                <a:gd name="T63" fmla="*/ 213 h 446"/>
                <a:gd name="T64" fmla="*/ 17 w 230"/>
                <a:gd name="T65" fmla="*/ 215 h 446"/>
                <a:gd name="T66" fmla="*/ 26 w 230"/>
                <a:gd name="T67" fmla="*/ 213 h 446"/>
                <a:gd name="T68" fmla="*/ 32 w 230"/>
                <a:gd name="T69" fmla="*/ 206 h 446"/>
                <a:gd name="T70" fmla="*/ 34 w 230"/>
                <a:gd name="T71" fmla="*/ 198 h 446"/>
                <a:gd name="T72" fmla="*/ 34 w 230"/>
                <a:gd name="T73" fmla="*/ 47 h 446"/>
                <a:gd name="T74" fmla="*/ 36 w 230"/>
                <a:gd name="T75" fmla="*/ 42 h 446"/>
                <a:gd name="T76" fmla="*/ 40 w 230"/>
                <a:gd name="T77" fmla="*/ 40 h 446"/>
                <a:gd name="T78" fmla="*/ 44 w 230"/>
                <a:gd name="T79" fmla="*/ 42 h 446"/>
                <a:gd name="T80" fmla="*/ 44 w 230"/>
                <a:gd name="T81" fmla="*/ 47 h 446"/>
                <a:gd name="T82" fmla="*/ 44 w 230"/>
                <a:gd name="T83" fmla="*/ 209 h 446"/>
                <a:gd name="T84" fmla="*/ 44 w 230"/>
                <a:gd name="T85" fmla="*/ 417 h 446"/>
                <a:gd name="T86" fmla="*/ 48 w 230"/>
                <a:gd name="T87" fmla="*/ 430 h 446"/>
                <a:gd name="T88" fmla="*/ 58 w 230"/>
                <a:gd name="T89" fmla="*/ 442 h 446"/>
                <a:gd name="T90" fmla="*/ 71 w 230"/>
                <a:gd name="T91" fmla="*/ 445 h 446"/>
                <a:gd name="T92" fmla="*/ 78 w 230"/>
                <a:gd name="T93" fmla="*/ 445 h 446"/>
                <a:gd name="T94" fmla="*/ 91 w 230"/>
                <a:gd name="T95" fmla="*/ 442 h 446"/>
                <a:gd name="T96" fmla="*/ 100 w 230"/>
                <a:gd name="T97" fmla="*/ 430 h 446"/>
                <a:gd name="T98" fmla="*/ 102 w 230"/>
                <a:gd name="T99" fmla="*/ 417 h 446"/>
                <a:gd name="T100" fmla="*/ 102 w 230"/>
                <a:gd name="T101" fmla="*/ 221 h 446"/>
                <a:gd name="T102" fmla="*/ 106 w 230"/>
                <a:gd name="T103" fmla="*/ 213 h 446"/>
                <a:gd name="T104" fmla="*/ 114 w 230"/>
                <a:gd name="T105" fmla="*/ 209 h 446"/>
                <a:gd name="T106" fmla="*/ 123 w 230"/>
                <a:gd name="T107" fmla="*/ 213 h 446"/>
                <a:gd name="T108" fmla="*/ 127 w 230"/>
                <a:gd name="T109" fmla="*/ 221 h 446"/>
                <a:gd name="T110" fmla="*/ 127 w 230"/>
                <a:gd name="T111" fmla="*/ 417 h 4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30"/>
                <a:gd name="T169" fmla="*/ 0 h 446"/>
                <a:gd name="T170" fmla="*/ 230 w 230"/>
                <a:gd name="T171" fmla="*/ 446 h 44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30" h="446">
                  <a:moveTo>
                    <a:pt x="127" y="417"/>
                  </a:moveTo>
                  <a:lnTo>
                    <a:pt x="129" y="430"/>
                  </a:lnTo>
                  <a:lnTo>
                    <a:pt x="137" y="442"/>
                  </a:lnTo>
                  <a:lnTo>
                    <a:pt x="151" y="445"/>
                  </a:lnTo>
                  <a:lnTo>
                    <a:pt x="158" y="445"/>
                  </a:lnTo>
                  <a:lnTo>
                    <a:pt x="171" y="442"/>
                  </a:lnTo>
                  <a:lnTo>
                    <a:pt x="181" y="430"/>
                  </a:lnTo>
                  <a:lnTo>
                    <a:pt x="184" y="417"/>
                  </a:lnTo>
                  <a:lnTo>
                    <a:pt x="184" y="209"/>
                  </a:lnTo>
                  <a:lnTo>
                    <a:pt x="184" y="47"/>
                  </a:lnTo>
                  <a:lnTo>
                    <a:pt x="184" y="42"/>
                  </a:lnTo>
                  <a:lnTo>
                    <a:pt x="189" y="40"/>
                  </a:lnTo>
                  <a:lnTo>
                    <a:pt x="193" y="42"/>
                  </a:lnTo>
                  <a:lnTo>
                    <a:pt x="195" y="47"/>
                  </a:lnTo>
                  <a:lnTo>
                    <a:pt x="195" y="198"/>
                  </a:lnTo>
                  <a:lnTo>
                    <a:pt x="197" y="206"/>
                  </a:lnTo>
                  <a:lnTo>
                    <a:pt x="203" y="213"/>
                  </a:lnTo>
                  <a:lnTo>
                    <a:pt x="212" y="215"/>
                  </a:lnTo>
                  <a:lnTo>
                    <a:pt x="221" y="213"/>
                  </a:lnTo>
                  <a:lnTo>
                    <a:pt x="227" y="206"/>
                  </a:lnTo>
                  <a:lnTo>
                    <a:pt x="229" y="198"/>
                  </a:lnTo>
                  <a:lnTo>
                    <a:pt x="229" y="19"/>
                  </a:lnTo>
                  <a:lnTo>
                    <a:pt x="227" y="10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17" y="0"/>
                  </a:lnTo>
                  <a:lnTo>
                    <a:pt x="8" y="2"/>
                  </a:lnTo>
                  <a:lnTo>
                    <a:pt x="2" y="10"/>
                  </a:lnTo>
                  <a:lnTo>
                    <a:pt x="0" y="19"/>
                  </a:lnTo>
                  <a:lnTo>
                    <a:pt x="0" y="198"/>
                  </a:lnTo>
                  <a:lnTo>
                    <a:pt x="2" y="206"/>
                  </a:lnTo>
                  <a:lnTo>
                    <a:pt x="8" y="213"/>
                  </a:lnTo>
                  <a:lnTo>
                    <a:pt x="17" y="215"/>
                  </a:lnTo>
                  <a:lnTo>
                    <a:pt x="26" y="213"/>
                  </a:lnTo>
                  <a:lnTo>
                    <a:pt x="32" y="206"/>
                  </a:lnTo>
                  <a:lnTo>
                    <a:pt x="34" y="198"/>
                  </a:lnTo>
                  <a:lnTo>
                    <a:pt x="34" y="47"/>
                  </a:lnTo>
                  <a:lnTo>
                    <a:pt x="36" y="42"/>
                  </a:lnTo>
                  <a:lnTo>
                    <a:pt x="40" y="40"/>
                  </a:lnTo>
                  <a:lnTo>
                    <a:pt x="44" y="42"/>
                  </a:lnTo>
                  <a:lnTo>
                    <a:pt x="44" y="47"/>
                  </a:lnTo>
                  <a:lnTo>
                    <a:pt x="44" y="209"/>
                  </a:lnTo>
                  <a:lnTo>
                    <a:pt x="44" y="417"/>
                  </a:lnTo>
                  <a:lnTo>
                    <a:pt x="48" y="430"/>
                  </a:lnTo>
                  <a:lnTo>
                    <a:pt x="58" y="442"/>
                  </a:lnTo>
                  <a:lnTo>
                    <a:pt x="71" y="445"/>
                  </a:lnTo>
                  <a:lnTo>
                    <a:pt x="78" y="445"/>
                  </a:lnTo>
                  <a:lnTo>
                    <a:pt x="91" y="442"/>
                  </a:lnTo>
                  <a:lnTo>
                    <a:pt x="100" y="430"/>
                  </a:lnTo>
                  <a:lnTo>
                    <a:pt x="102" y="417"/>
                  </a:lnTo>
                  <a:lnTo>
                    <a:pt x="102" y="221"/>
                  </a:lnTo>
                  <a:lnTo>
                    <a:pt x="106" y="213"/>
                  </a:lnTo>
                  <a:lnTo>
                    <a:pt x="114" y="209"/>
                  </a:lnTo>
                  <a:lnTo>
                    <a:pt x="123" y="213"/>
                  </a:lnTo>
                  <a:lnTo>
                    <a:pt x="127" y="221"/>
                  </a:lnTo>
                  <a:lnTo>
                    <a:pt x="127" y="417"/>
                  </a:lnTo>
                </a:path>
              </a:pathLst>
            </a:custGeom>
            <a:solidFill>
              <a:srgbClr val="00A898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2" name="Freeform 58"/>
            <p:cNvSpPr>
              <a:spLocks/>
            </p:cNvSpPr>
            <p:nvPr/>
          </p:nvSpPr>
          <p:spPr bwMode="auto">
            <a:xfrm>
              <a:off x="2322" y="3285"/>
              <a:ext cx="98" cy="101"/>
            </a:xfrm>
            <a:custGeom>
              <a:avLst/>
              <a:gdLst>
                <a:gd name="T0" fmla="*/ 0 w 98"/>
                <a:gd name="T1" fmla="*/ 50 h 101"/>
                <a:gd name="T2" fmla="*/ 4 w 98"/>
                <a:gd name="T3" fmla="*/ 32 h 101"/>
                <a:gd name="T4" fmla="*/ 10 w 98"/>
                <a:gd name="T5" fmla="*/ 19 h 101"/>
                <a:gd name="T6" fmla="*/ 25 w 98"/>
                <a:gd name="T7" fmla="*/ 7 h 101"/>
                <a:gd name="T8" fmla="*/ 41 w 98"/>
                <a:gd name="T9" fmla="*/ 0 h 101"/>
                <a:gd name="T10" fmla="*/ 56 w 98"/>
                <a:gd name="T11" fmla="*/ 0 h 101"/>
                <a:gd name="T12" fmla="*/ 72 w 98"/>
                <a:gd name="T13" fmla="*/ 7 h 101"/>
                <a:gd name="T14" fmla="*/ 85 w 98"/>
                <a:gd name="T15" fmla="*/ 19 h 101"/>
                <a:gd name="T16" fmla="*/ 93 w 98"/>
                <a:gd name="T17" fmla="*/ 32 h 101"/>
                <a:gd name="T18" fmla="*/ 97 w 98"/>
                <a:gd name="T19" fmla="*/ 50 h 101"/>
                <a:gd name="T20" fmla="*/ 93 w 98"/>
                <a:gd name="T21" fmla="*/ 68 h 101"/>
                <a:gd name="T22" fmla="*/ 85 w 98"/>
                <a:gd name="T23" fmla="*/ 84 h 101"/>
                <a:gd name="T24" fmla="*/ 72 w 98"/>
                <a:gd name="T25" fmla="*/ 94 h 101"/>
                <a:gd name="T26" fmla="*/ 56 w 98"/>
                <a:gd name="T27" fmla="*/ 100 h 101"/>
                <a:gd name="T28" fmla="*/ 41 w 98"/>
                <a:gd name="T29" fmla="*/ 100 h 101"/>
                <a:gd name="T30" fmla="*/ 25 w 98"/>
                <a:gd name="T31" fmla="*/ 94 h 101"/>
                <a:gd name="T32" fmla="*/ 10 w 98"/>
                <a:gd name="T33" fmla="*/ 84 h 101"/>
                <a:gd name="T34" fmla="*/ 4 w 98"/>
                <a:gd name="T35" fmla="*/ 68 h 101"/>
                <a:gd name="T36" fmla="*/ 0 w 98"/>
                <a:gd name="T37" fmla="*/ 50 h 10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8"/>
                <a:gd name="T58" fmla="*/ 0 h 101"/>
                <a:gd name="T59" fmla="*/ 98 w 98"/>
                <a:gd name="T60" fmla="*/ 101 h 10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8" h="101">
                  <a:moveTo>
                    <a:pt x="0" y="50"/>
                  </a:moveTo>
                  <a:lnTo>
                    <a:pt x="4" y="32"/>
                  </a:lnTo>
                  <a:lnTo>
                    <a:pt x="10" y="19"/>
                  </a:lnTo>
                  <a:lnTo>
                    <a:pt x="25" y="7"/>
                  </a:lnTo>
                  <a:lnTo>
                    <a:pt x="41" y="0"/>
                  </a:lnTo>
                  <a:lnTo>
                    <a:pt x="56" y="0"/>
                  </a:lnTo>
                  <a:lnTo>
                    <a:pt x="72" y="7"/>
                  </a:lnTo>
                  <a:lnTo>
                    <a:pt x="85" y="19"/>
                  </a:lnTo>
                  <a:lnTo>
                    <a:pt x="93" y="32"/>
                  </a:lnTo>
                  <a:lnTo>
                    <a:pt x="97" y="50"/>
                  </a:lnTo>
                  <a:lnTo>
                    <a:pt x="93" y="68"/>
                  </a:lnTo>
                  <a:lnTo>
                    <a:pt x="85" y="84"/>
                  </a:lnTo>
                  <a:lnTo>
                    <a:pt x="72" y="94"/>
                  </a:lnTo>
                  <a:lnTo>
                    <a:pt x="56" y="100"/>
                  </a:lnTo>
                  <a:lnTo>
                    <a:pt x="41" y="100"/>
                  </a:lnTo>
                  <a:lnTo>
                    <a:pt x="25" y="94"/>
                  </a:lnTo>
                  <a:lnTo>
                    <a:pt x="10" y="84"/>
                  </a:lnTo>
                  <a:lnTo>
                    <a:pt x="4" y="68"/>
                  </a:lnTo>
                  <a:lnTo>
                    <a:pt x="0" y="50"/>
                  </a:lnTo>
                </a:path>
              </a:pathLst>
            </a:custGeom>
            <a:solidFill>
              <a:srgbClr val="00A898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3" name="Freeform 59"/>
            <p:cNvSpPr>
              <a:spLocks/>
            </p:cNvSpPr>
            <p:nvPr/>
          </p:nvSpPr>
          <p:spPr bwMode="auto">
            <a:xfrm>
              <a:off x="2544" y="3408"/>
              <a:ext cx="230" cy="446"/>
            </a:xfrm>
            <a:custGeom>
              <a:avLst/>
              <a:gdLst>
                <a:gd name="T0" fmla="*/ 127 w 230"/>
                <a:gd name="T1" fmla="*/ 417 h 446"/>
                <a:gd name="T2" fmla="*/ 129 w 230"/>
                <a:gd name="T3" fmla="*/ 430 h 446"/>
                <a:gd name="T4" fmla="*/ 137 w 230"/>
                <a:gd name="T5" fmla="*/ 442 h 446"/>
                <a:gd name="T6" fmla="*/ 151 w 230"/>
                <a:gd name="T7" fmla="*/ 445 h 446"/>
                <a:gd name="T8" fmla="*/ 158 w 230"/>
                <a:gd name="T9" fmla="*/ 445 h 446"/>
                <a:gd name="T10" fmla="*/ 171 w 230"/>
                <a:gd name="T11" fmla="*/ 442 h 446"/>
                <a:gd name="T12" fmla="*/ 181 w 230"/>
                <a:gd name="T13" fmla="*/ 430 h 446"/>
                <a:gd name="T14" fmla="*/ 184 w 230"/>
                <a:gd name="T15" fmla="*/ 417 h 446"/>
                <a:gd name="T16" fmla="*/ 184 w 230"/>
                <a:gd name="T17" fmla="*/ 209 h 446"/>
                <a:gd name="T18" fmla="*/ 184 w 230"/>
                <a:gd name="T19" fmla="*/ 47 h 446"/>
                <a:gd name="T20" fmla="*/ 184 w 230"/>
                <a:gd name="T21" fmla="*/ 42 h 446"/>
                <a:gd name="T22" fmla="*/ 189 w 230"/>
                <a:gd name="T23" fmla="*/ 40 h 446"/>
                <a:gd name="T24" fmla="*/ 193 w 230"/>
                <a:gd name="T25" fmla="*/ 42 h 446"/>
                <a:gd name="T26" fmla="*/ 195 w 230"/>
                <a:gd name="T27" fmla="*/ 47 h 446"/>
                <a:gd name="T28" fmla="*/ 195 w 230"/>
                <a:gd name="T29" fmla="*/ 198 h 446"/>
                <a:gd name="T30" fmla="*/ 197 w 230"/>
                <a:gd name="T31" fmla="*/ 206 h 446"/>
                <a:gd name="T32" fmla="*/ 203 w 230"/>
                <a:gd name="T33" fmla="*/ 213 h 446"/>
                <a:gd name="T34" fmla="*/ 212 w 230"/>
                <a:gd name="T35" fmla="*/ 215 h 446"/>
                <a:gd name="T36" fmla="*/ 221 w 230"/>
                <a:gd name="T37" fmla="*/ 213 h 446"/>
                <a:gd name="T38" fmla="*/ 227 w 230"/>
                <a:gd name="T39" fmla="*/ 206 h 446"/>
                <a:gd name="T40" fmla="*/ 229 w 230"/>
                <a:gd name="T41" fmla="*/ 198 h 446"/>
                <a:gd name="T42" fmla="*/ 229 w 230"/>
                <a:gd name="T43" fmla="*/ 19 h 446"/>
                <a:gd name="T44" fmla="*/ 227 w 230"/>
                <a:gd name="T45" fmla="*/ 10 h 446"/>
                <a:gd name="T46" fmla="*/ 221 w 230"/>
                <a:gd name="T47" fmla="*/ 2 h 446"/>
                <a:gd name="T48" fmla="*/ 212 w 230"/>
                <a:gd name="T49" fmla="*/ 0 h 446"/>
                <a:gd name="T50" fmla="*/ 17 w 230"/>
                <a:gd name="T51" fmla="*/ 0 h 446"/>
                <a:gd name="T52" fmla="*/ 8 w 230"/>
                <a:gd name="T53" fmla="*/ 2 h 446"/>
                <a:gd name="T54" fmla="*/ 2 w 230"/>
                <a:gd name="T55" fmla="*/ 10 h 446"/>
                <a:gd name="T56" fmla="*/ 0 w 230"/>
                <a:gd name="T57" fmla="*/ 19 h 446"/>
                <a:gd name="T58" fmla="*/ 0 w 230"/>
                <a:gd name="T59" fmla="*/ 198 h 446"/>
                <a:gd name="T60" fmla="*/ 2 w 230"/>
                <a:gd name="T61" fmla="*/ 206 h 446"/>
                <a:gd name="T62" fmla="*/ 8 w 230"/>
                <a:gd name="T63" fmla="*/ 213 h 446"/>
                <a:gd name="T64" fmla="*/ 17 w 230"/>
                <a:gd name="T65" fmla="*/ 215 h 446"/>
                <a:gd name="T66" fmla="*/ 26 w 230"/>
                <a:gd name="T67" fmla="*/ 213 h 446"/>
                <a:gd name="T68" fmla="*/ 32 w 230"/>
                <a:gd name="T69" fmla="*/ 206 h 446"/>
                <a:gd name="T70" fmla="*/ 34 w 230"/>
                <a:gd name="T71" fmla="*/ 198 h 446"/>
                <a:gd name="T72" fmla="*/ 34 w 230"/>
                <a:gd name="T73" fmla="*/ 47 h 446"/>
                <a:gd name="T74" fmla="*/ 36 w 230"/>
                <a:gd name="T75" fmla="*/ 42 h 446"/>
                <a:gd name="T76" fmla="*/ 40 w 230"/>
                <a:gd name="T77" fmla="*/ 40 h 446"/>
                <a:gd name="T78" fmla="*/ 44 w 230"/>
                <a:gd name="T79" fmla="*/ 42 h 446"/>
                <a:gd name="T80" fmla="*/ 44 w 230"/>
                <a:gd name="T81" fmla="*/ 47 h 446"/>
                <a:gd name="T82" fmla="*/ 44 w 230"/>
                <a:gd name="T83" fmla="*/ 209 h 446"/>
                <a:gd name="T84" fmla="*/ 44 w 230"/>
                <a:gd name="T85" fmla="*/ 417 h 446"/>
                <a:gd name="T86" fmla="*/ 48 w 230"/>
                <a:gd name="T87" fmla="*/ 430 h 446"/>
                <a:gd name="T88" fmla="*/ 58 w 230"/>
                <a:gd name="T89" fmla="*/ 442 h 446"/>
                <a:gd name="T90" fmla="*/ 71 w 230"/>
                <a:gd name="T91" fmla="*/ 445 h 446"/>
                <a:gd name="T92" fmla="*/ 78 w 230"/>
                <a:gd name="T93" fmla="*/ 445 h 446"/>
                <a:gd name="T94" fmla="*/ 91 w 230"/>
                <a:gd name="T95" fmla="*/ 442 h 446"/>
                <a:gd name="T96" fmla="*/ 100 w 230"/>
                <a:gd name="T97" fmla="*/ 430 h 446"/>
                <a:gd name="T98" fmla="*/ 102 w 230"/>
                <a:gd name="T99" fmla="*/ 417 h 446"/>
                <a:gd name="T100" fmla="*/ 102 w 230"/>
                <a:gd name="T101" fmla="*/ 221 h 446"/>
                <a:gd name="T102" fmla="*/ 106 w 230"/>
                <a:gd name="T103" fmla="*/ 213 h 446"/>
                <a:gd name="T104" fmla="*/ 113 w 230"/>
                <a:gd name="T105" fmla="*/ 209 h 446"/>
                <a:gd name="T106" fmla="*/ 123 w 230"/>
                <a:gd name="T107" fmla="*/ 213 h 446"/>
                <a:gd name="T108" fmla="*/ 127 w 230"/>
                <a:gd name="T109" fmla="*/ 221 h 446"/>
                <a:gd name="T110" fmla="*/ 127 w 230"/>
                <a:gd name="T111" fmla="*/ 417 h 4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30"/>
                <a:gd name="T169" fmla="*/ 0 h 446"/>
                <a:gd name="T170" fmla="*/ 230 w 230"/>
                <a:gd name="T171" fmla="*/ 446 h 44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30" h="446">
                  <a:moveTo>
                    <a:pt x="127" y="417"/>
                  </a:moveTo>
                  <a:lnTo>
                    <a:pt x="129" y="430"/>
                  </a:lnTo>
                  <a:lnTo>
                    <a:pt x="137" y="442"/>
                  </a:lnTo>
                  <a:lnTo>
                    <a:pt x="151" y="445"/>
                  </a:lnTo>
                  <a:lnTo>
                    <a:pt x="158" y="445"/>
                  </a:lnTo>
                  <a:lnTo>
                    <a:pt x="171" y="442"/>
                  </a:lnTo>
                  <a:lnTo>
                    <a:pt x="181" y="430"/>
                  </a:lnTo>
                  <a:lnTo>
                    <a:pt x="184" y="417"/>
                  </a:lnTo>
                  <a:lnTo>
                    <a:pt x="184" y="209"/>
                  </a:lnTo>
                  <a:lnTo>
                    <a:pt x="184" y="47"/>
                  </a:lnTo>
                  <a:lnTo>
                    <a:pt x="184" y="42"/>
                  </a:lnTo>
                  <a:lnTo>
                    <a:pt x="189" y="40"/>
                  </a:lnTo>
                  <a:lnTo>
                    <a:pt x="193" y="42"/>
                  </a:lnTo>
                  <a:lnTo>
                    <a:pt x="195" y="47"/>
                  </a:lnTo>
                  <a:lnTo>
                    <a:pt x="195" y="198"/>
                  </a:lnTo>
                  <a:lnTo>
                    <a:pt x="197" y="206"/>
                  </a:lnTo>
                  <a:lnTo>
                    <a:pt x="203" y="213"/>
                  </a:lnTo>
                  <a:lnTo>
                    <a:pt x="212" y="215"/>
                  </a:lnTo>
                  <a:lnTo>
                    <a:pt x="221" y="213"/>
                  </a:lnTo>
                  <a:lnTo>
                    <a:pt x="227" y="206"/>
                  </a:lnTo>
                  <a:lnTo>
                    <a:pt x="229" y="198"/>
                  </a:lnTo>
                  <a:lnTo>
                    <a:pt x="229" y="19"/>
                  </a:lnTo>
                  <a:lnTo>
                    <a:pt x="227" y="10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17" y="0"/>
                  </a:lnTo>
                  <a:lnTo>
                    <a:pt x="8" y="2"/>
                  </a:lnTo>
                  <a:lnTo>
                    <a:pt x="2" y="10"/>
                  </a:lnTo>
                  <a:lnTo>
                    <a:pt x="0" y="19"/>
                  </a:lnTo>
                  <a:lnTo>
                    <a:pt x="0" y="198"/>
                  </a:lnTo>
                  <a:lnTo>
                    <a:pt x="2" y="206"/>
                  </a:lnTo>
                  <a:lnTo>
                    <a:pt x="8" y="213"/>
                  </a:lnTo>
                  <a:lnTo>
                    <a:pt x="17" y="215"/>
                  </a:lnTo>
                  <a:lnTo>
                    <a:pt x="26" y="213"/>
                  </a:lnTo>
                  <a:lnTo>
                    <a:pt x="32" y="206"/>
                  </a:lnTo>
                  <a:lnTo>
                    <a:pt x="34" y="198"/>
                  </a:lnTo>
                  <a:lnTo>
                    <a:pt x="34" y="47"/>
                  </a:lnTo>
                  <a:lnTo>
                    <a:pt x="36" y="42"/>
                  </a:lnTo>
                  <a:lnTo>
                    <a:pt x="40" y="40"/>
                  </a:lnTo>
                  <a:lnTo>
                    <a:pt x="44" y="42"/>
                  </a:lnTo>
                  <a:lnTo>
                    <a:pt x="44" y="47"/>
                  </a:lnTo>
                  <a:lnTo>
                    <a:pt x="44" y="209"/>
                  </a:lnTo>
                  <a:lnTo>
                    <a:pt x="44" y="417"/>
                  </a:lnTo>
                  <a:lnTo>
                    <a:pt x="48" y="430"/>
                  </a:lnTo>
                  <a:lnTo>
                    <a:pt x="58" y="442"/>
                  </a:lnTo>
                  <a:lnTo>
                    <a:pt x="71" y="445"/>
                  </a:lnTo>
                  <a:lnTo>
                    <a:pt x="78" y="445"/>
                  </a:lnTo>
                  <a:lnTo>
                    <a:pt x="91" y="442"/>
                  </a:lnTo>
                  <a:lnTo>
                    <a:pt x="100" y="430"/>
                  </a:lnTo>
                  <a:lnTo>
                    <a:pt x="102" y="417"/>
                  </a:lnTo>
                  <a:lnTo>
                    <a:pt x="102" y="221"/>
                  </a:lnTo>
                  <a:lnTo>
                    <a:pt x="106" y="213"/>
                  </a:lnTo>
                  <a:lnTo>
                    <a:pt x="113" y="209"/>
                  </a:lnTo>
                  <a:lnTo>
                    <a:pt x="123" y="213"/>
                  </a:lnTo>
                  <a:lnTo>
                    <a:pt x="127" y="221"/>
                  </a:lnTo>
                  <a:lnTo>
                    <a:pt x="127" y="417"/>
                  </a:lnTo>
                </a:path>
              </a:pathLst>
            </a:custGeom>
            <a:solidFill>
              <a:srgbClr val="00A898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4" name="Freeform 60"/>
            <p:cNvSpPr>
              <a:spLocks/>
            </p:cNvSpPr>
            <p:nvPr/>
          </p:nvSpPr>
          <p:spPr bwMode="auto">
            <a:xfrm>
              <a:off x="2610" y="3285"/>
              <a:ext cx="98" cy="101"/>
            </a:xfrm>
            <a:custGeom>
              <a:avLst/>
              <a:gdLst>
                <a:gd name="T0" fmla="*/ 0 w 98"/>
                <a:gd name="T1" fmla="*/ 50 h 101"/>
                <a:gd name="T2" fmla="*/ 3 w 98"/>
                <a:gd name="T3" fmla="*/ 32 h 101"/>
                <a:gd name="T4" fmla="*/ 10 w 98"/>
                <a:gd name="T5" fmla="*/ 19 h 101"/>
                <a:gd name="T6" fmla="*/ 25 w 98"/>
                <a:gd name="T7" fmla="*/ 7 h 101"/>
                <a:gd name="T8" fmla="*/ 41 w 98"/>
                <a:gd name="T9" fmla="*/ 0 h 101"/>
                <a:gd name="T10" fmla="*/ 56 w 98"/>
                <a:gd name="T11" fmla="*/ 0 h 101"/>
                <a:gd name="T12" fmla="*/ 72 w 98"/>
                <a:gd name="T13" fmla="*/ 7 h 101"/>
                <a:gd name="T14" fmla="*/ 85 w 98"/>
                <a:gd name="T15" fmla="*/ 19 h 101"/>
                <a:gd name="T16" fmla="*/ 93 w 98"/>
                <a:gd name="T17" fmla="*/ 32 h 101"/>
                <a:gd name="T18" fmla="*/ 97 w 98"/>
                <a:gd name="T19" fmla="*/ 50 h 101"/>
                <a:gd name="T20" fmla="*/ 93 w 98"/>
                <a:gd name="T21" fmla="*/ 68 h 101"/>
                <a:gd name="T22" fmla="*/ 85 w 98"/>
                <a:gd name="T23" fmla="*/ 84 h 101"/>
                <a:gd name="T24" fmla="*/ 72 w 98"/>
                <a:gd name="T25" fmla="*/ 94 h 101"/>
                <a:gd name="T26" fmla="*/ 56 w 98"/>
                <a:gd name="T27" fmla="*/ 100 h 101"/>
                <a:gd name="T28" fmla="*/ 41 w 98"/>
                <a:gd name="T29" fmla="*/ 100 h 101"/>
                <a:gd name="T30" fmla="*/ 25 w 98"/>
                <a:gd name="T31" fmla="*/ 94 h 101"/>
                <a:gd name="T32" fmla="*/ 10 w 98"/>
                <a:gd name="T33" fmla="*/ 84 h 101"/>
                <a:gd name="T34" fmla="*/ 3 w 98"/>
                <a:gd name="T35" fmla="*/ 68 h 101"/>
                <a:gd name="T36" fmla="*/ 0 w 98"/>
                <a:gd name="T37" fmla="*/ 50 h 10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8"/>
                <a:gd name="T58" fmla="*/ 0 h 101"/>
                <a:gd name="T59" fmla="*/ 98 w 98"/>
                <a:gd name="T60" fmla="*/ 101 h 10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8" h="101">
                  <a:moveTo>
                    <a:pt x="0" y="50"/>
                  </a:moveTo>
                  <a:lnTo>
                    <a:pt x="3" y="32"/>
                  </a:lnTo>
                  <a:lnTo>
                    <a:pt x="10" y="19"/>
                  </a:lnTo>
                  <a:lnTo>
                    <a:pt x="25" y="7"/>
                  </a:lnTo>
                  <a:lnTo>
                    <a:pt x="41" y="0"/>
                  </a:lnTo>
                  <a:lnTo>
                    <a:pt x="56" y="0"/>
                  </a:lnTo>
                  <a:lnTo>
                    <a:pt x="72" y="7"/>
                  </a:lnTo>
                  <a:lnTo>
                    <a:pt x="85" y="19"/>
                  </a:lnTo>
                  <a:lnTo>
                    <a:pt x="93" y="32"/>
                  </a:lnTo>
                  <a:lnTo>
                    <a:pt x="97" y="50"/>
                  </a:lnTo>
                  <a:lnTo>
                    <a:pt x="93" y="68"/>
                  </a:lnTo>
                  <a:lnTo>
                    <a:pt x="85" y="84"/>
                  </a:lnTo>
                  <a:lnTo>
                    <a:pt x="72" y="94"/>
                  </a:lnTo>
                  <a:lnTo>
                    <a:pt x="56" y="100"/>
                  </a:lnTo>
                  <a:lnTo>
                    <a:pt x="41" y="100"/>
                  </a:lnTo>
                  <a:lnTo>
                    <a:pt x="25" y="94"/>
                  </a:lnTo>
                  <a:lnTo>
                    <a:pt x="10" y="84"/>
                  </a:lnTo>
                  <a:lnTo>
                    <a:pt x="3" y="68"/>
                  </a:lnTo>
                  <a:lnTo>
                    <a:pt x="0" y="50"/>
                  </a:lnTo>
                </a:path>
              </a:pathLst>
            </a:custGeom>
            <a:solidFill>
              <a:srgbClr val="00A898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5" name="Freeform 61"/>
            <p:cNvSpPr>
              <a:spLocks/>
            </p:cNvSpPr>
            <p:nvPr/>
          </p:nvSpPr>
          <p:spPr bwMode="auto">
            <a:xfrm>
              <a:off x="2832" y="3408"/>
              <a:ext cx="230" cy="446"/>
            </a:xfrm>
            <a:custGeom>
              <a:avLst/>
              <a:gdLst>
                <a:gd name="T0" fmla="*/ 127 w 230"/>
                <a:gd name="T1" fmla="*/ 417 h 446"/>
                <a:gd name="T2" fmla="*/ 129 w 230"/>
                <a:gd name="T3" fmla="*/ 430 h 446"/>
                <a:gd name="T4" fmla="*/ 137 w 230"/>
                <a:gd name="T5" fmla="*/ 442 h 446"/>
                <a:gd name="T6" fmla="*/ 151 w 230"/>
                <a:gd name="T7" fmla="*/ 445 h 446"/>
                <a:gd name="T8" fmla="*/ 158 w 230"/>
                <a:gd name="T9" fmla="*/ 445 h 446"/>
                <a:gd name="T10" fmla="*/ 171 w 230"/>
                <a:gd name="T11" fmla="*/ 442 h 446"/>
                <a:gd name="T12" fmla="*/ 181 w 230"/>
                <a:gd name="T13" fmla="*/ 430 h 446"/>
                <a:gd name="T14" fmla="*/ 184 w 230"/>
                <a:gd name="T15" fmla="*/ 417 h 446"/>
                <a:gd name="T16" fmla="*/ 184 w 230"/>
                <a:gd name="T17" fmla="*/ 209 h 446"/>
                <a:gd name="T18" fmla="*/ 184 w 230"/>
                <a:gd name="T19" fmla="*/ 47 h 446"/>
                <a:gd name="T20" fmla="*/ 184 w 230"/>
                <a:gd name="T21" fmla="*/ 42 h 446"/>
                <a:gd name="T22" fmla="*/ 189 w 230"/>
                <a:gd name="T23" fmla="*/ 40 h 446"/>
                <a:gd name="T24" fmla="*/ 193 w 230"/>
                <a:gd name="T25" fmla="*/ 42 h 446"/>
                <a:gd name="T26" fmla="*/ 195 w 230"/>
                <a:gd name="T27" fmla="*/ 47 h 446"/>
                <a:gd name="T28" fmla="*/ 195 w 230"/>
                <a:gd name="T29" fmla="*/ 198 h 446"/>
                <a:gd name="T30" fmla="*/ 197 w 230"/>
                <a:gd name="T31" fmla="*/ 206 h 446"/>
                <a:gd name="T32" fmla="*/ 203 w 230"/>
                <a:gd name="T33" fmla="*/ 213 h 446"/>
                <a:gd name="T34" fmla="*/ 212 w 230"/>
                <a:gd name="T35" fmla="*/ 215 h 446"/>
                <a:gd name="T36" fmla="*/ 221 w 230"/>
                <a:gd name="T37" fmla="*/ 213 h 446"/>
                <a:gd name="T38" fmla="*/ 227 w 230"/>
                <a:gd name="T39" fmla="*/ 206 h 446"/>
                <a:gd name="T40" fmla="*/ 229 w 230"/>
                <a:gd name="T41" fmla="*/ 198 h 446"/>
                <a:gd name="T42" fmla="*/ 229 w 230"/>
                <a:gd name="T43" fmla="*/ 19 h 446"/>
                <a:gd name="T44" fmla="*/ 227 w 230"/>
                <a:gd name="T45" fmla="*/ 10 h 446"/>
                <a:gd name="T46" fmla="*/ 221 w 230"/>
                <a:gd name="T47" fmla="*/ 2 h 446"/>
                <a:gd name="T48" fmla="*/ 212 w 230"/>
                <a:gd name="T49" fmla="*/ 0 h 446"/>
                <a:gd name="T50" fmla="*/ 17 w 230"/>
                <a:gd name="T51" fmla="*/ 0 h 446"/>
                <a:gd name="T52" fmla="*/ 8 w 230"/>
                <a:gd name="T53" fmla="*/ 2 h 446"/>
                <a:gd name="T54" fmla="*/ 2 w 230"/>
                <a:gd name="T55" fmla="*/ 10 h 446"/>
                <a:gd name="T56" fmla="*/ 0 w 230"/>
                <a:gd name="T57" fmla="*/ 19 h 446"/>
                <a:gd name="T58" fmla="*/ 0 w 230"/>
                <a:gd name="T59" fmla="*/ 198 h 446"/>
                <a:gd name="T60" fmla="*/ 2 w 230"/>
                <a:gd name="T61" fmla="*/ 206 h 446"/>
                <a:gd name="T62" fmla="*/ 8 w 230"/>
                <a:gd name="T63" fmla="*/ 213 h 446"/>
                <a:gd name="T64" fmla="*/ 17 w 230"/>
                <a:gd name="T65" fmla="*/ 215 h 446"/>
                <a:gd name="T66" fmla="*/ 26 w 230"/>
                <a:gd name="T67" fmla="*/ 213 h 446"/>
                <a:gd name="T68" fmla="*/ 32 w 230"/>
                <a:gd name="T69" fmla="*/ 206 h 446"/>
                <a:gd name="T70" fmla="*/ 34 w 230"/>
                <a:gd name="T71" fmla="*/ 198 h 446"/>
                <a:gd name="T72" fmla="*/ 34 w 230"/>
                <a:gd name="T73" fmla="*/ 47 h 446"/>
                <a:gd name="T74" fmla="*/ 36 w 230"/>
                <a:gd name="T75" fmla="*/ 42 h 446"/>
                <a:gd name="T76" fmla="*/ 40 w 230"/>
                <a:gd name="T77" fmla="*/ 40 h 446"/>
                <a:gd name="T78" fmla="*/ 44 w 230"/>
                <a:gd name="T79" fmla="*/ 42 h 446"/>
                <a:gd name="T80" fmla="*/ 44 w 230"/>
                <a:gd name="T81" fmla="*/ 47 h 446"/>
                <a:gd name="T82" fmla="*/ 44 w 230"/>
                <a:gd name="T83" fmla="*/ 209 h 446"/>
                <a:gd name="T84" fmla="*/ 44 w 230"/>
                <a:gd name="T85" fmla="*/ 417 h 446"/>
                <a:gd name="T86" fmla="*/ 48 w 230"/>
                <a:gd name="T87" fmla="*/ 430 h 446"/>
                <a:gd name="T88" fmla="*/ 58 w 230"/>
                <a:gd name="T89" fmla="*/ 442 h 446"/>
                <a:gd name="T90" fmla="*/ 71 w 230"/>
                <a:gd name="T91" fmla="*/ 445 h 446"/>
                <a:gd name="T92" fmla="*/ 78 w 230"/>
                <a:gd name="T93" fmla="*/ 445 h 446"/>
                <a:gd name="T94" fmla="*/ 91 w 230"/>
                <a:gd name="T95" fmla="*/ 442 h 446"/>
                <a:gd name="T96" fmla="*/ 100 w 230"/>
                <a:gd name="T97" fmla="*/ 430 h 446"/>
                <a:gd name="T98" fmla="*/ 102 w 230"/>
                <a:gd name="T99" fmla="*/ 417 h 446"/>
                <a:gd name="T100" fmla="*/ 102 w 230"/>
                <a:gd name="T101" fmla="*/ 221 h 446"/>
                <a:gd name="T102" fmla="*/ 106 w 230"/>
                <a:gd name="T103" fmla="*/ 213 h 446"/>
                <a:gd name="T104" fmla="*/ 113 w 230"/>
                <a:gd name="T105" fmla="*/ 209 h 446"/>
                <a:gd name="T106" fmla="*/ 123 w 230"/>
                <a:gd name="T107" fmla="*/ 213 h 446"/>
                <a:gd name="T108" fmla="*/ 127 w 230"/>
                <a:gd name="T109" fmla="*/ 221 h 446"/>
                <a:gd name="T110" fmla="*/ 127 w 230"/>
                <a:gd name="T111" fmla="*/ 417 h 4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30"/>
                <a:gd name="T169" fmla="*/ 0 h 446"/>
                <a:gd name="T170" fmla="*/ 230 w 230"/>
                <a:gd name="T171" fmla="*/ 446 h 44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30" h="446">
                  <a:moveTo>
                    <a:pt x="127" y="417"/>
                  </a:moveTo>
                  <a:lnTo>
                    <a:pt x="129" y="430"/>
                  </a:lnTo>
                  <a:lnTo>
                    <a:pt x="137" y="442"/>
                  </a:lnTo>
                  <a:lnTo>
                    <a:pt x="151" y="445"/>
                  </a:lnTo>
                  <a:lnTo>
                    <a:pt x="158" y="445"/>
                  </a:lnTo>
                  <a:lnTo>
                    <a:pt x="171" y="442"/>
                  </a:lnTo>
                  <a:lnTo>
                    <a:pt x="181" y="430"/>
                  </a:lnTo>
                  <a:lnTo>
                    <a:pt x="184" y="417"/>
                  </a:lnTo>
                  <a:lnTo>
                    <a:pt x="184" y="209"/>
                  </a:lnTo>
                  <a:lnTo>
                    <a:pt x="184" y="47"/>
                  </a:lnTo>
                  <a:lnTo>
                    <a:pt x="184" y="42"/>
                  </a:lnTo>
                  <a:lnTo>
                    <a:pt x="189" y="40"/>
                  </a:lnTo>
                  <a:lnTo>
                    <a:pt x="193" y="42"/>
                  </a:lnTo>
                  <a:lnTo>
                    <a:pt x="195" y="47"/>
                  </a:lnTo>
                  <a:lnTo>
                    <a:pt x="195" y="198"/>
                  </a:lnTo>
                  <a:lnTo>
                    <a:pt x="197" y="206"/>
                  </a:lnTo>
                  <a:lnTo>
                    <a:pt x="203" y="213"/>
                  </a:lnTo>
                  <a:lnTo>
                    <a:pt x="212" y="215"/>
                  </a:lnTo>
                  <a:lnTo>
                    <a:pt x="221" y="213"/>
                  </a:lnTo>
                  <a:lnTo>
                    <a:pt x="227" y="206"/>
                  </a:lnTo>
                  <a:lnTo>
                    <a:pt x="229" y="198"/>
                  </a:lnTo>
                  <a:lnTo>
                    <a:pt x="229" y="19"/>
                  </a:lnTo>
                  <a:lnTo>
                    <a:pt x="227" y="10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17" y="0"/>
                  </a:lnTo>
                  <a:lnTo>
                    <a:pt x="8" y="2"/>
                  </a:lnTo>
                  <a:lnTo>
                    <a:pt x="2" y="10"/>
                  </a:lnTo>
                  <a:lnTo>
                    <a:pt x="0" y="19"/>
                  </a:lnTo>
                  <a:lnTo>
                    <a:pt x="0" y="198"/>
                  </a:lnTo>
                  <a:lnTo>
                    <a:pt x="2" y="206"/>
                  </a:lnTo>
                  <a:lnTo>
                    <a:pt x="8" y="213"/>
                  </a:lnTo>
                  <a:lnTo>
                    <a:pt x="17" y="215"/>
                  </a:lnTo>
                  <a:lnTo>
                    <a:pt x="26" y="213"/>
                  </a:lnTo>
                  <a:lnTo>
                    <a:pt x="32" y="206"/>
                  </a:lnTo>
                  <a:lnTo>
                    <a:pt x="34" y="198"/>
                  </a:lnTo>
                  <a:lnTo>
                    <a:pt x="34" y="47"/>
                  </a:lnTo>
                  <a:lnTo>
                    <a:pt x="36" y="42"/>
                  </a:lnTo>
                  <a:lnTo>
                    <a:pt x="40" y="40"/>
                  </a:lnTo>
                  <a:lnTo>
                    <a:pt x="44" y="42"/>
                  </a:lnTo>
                  <a:lnTo>
                    <a:pt x="44" y="47"/>
                  </a:lnTo>
                  <a:lnTo>
                    <a:pt x="44" y="209"/>
                  </a:lnTo>
                  <a:lnTo>
                    <a:pt x="44" y="417"/>
                  </a:lnTo>
                  <a:lnTo>
                    <a:pt x="48" y="430"/>
                  </a:lnTo>
                  <a:lnTo>
                    <a:pt x="58" y="442"/>
                  </a:lnTo>
                  <a:lnTo>
                    <a:pt x="71" y="445"/>
                  </a:lnTo>
                  <a:lnTo>
                    <a:pt x="78" y="445"/>
                  </a:lnTo>
                  <a:lnTo>
                    <a:pt x="91" y="442"/>
                  </a:lnTo>
                  <a:lnTo>
                    <a:pt x="100" y="430"/>
                  </a:lnTo>
                  <a:lnTo>
                    <a:pt x="102" y="417"/>
                  </a:lnTo>
                  <a:lnTo>
                    <a:pt x="102" y="221"/>
                  </a:lnTo>
                  <a:lnTo>
                    <a:pt x="106" y="213"/>
                  </a:lnTo>
                  <a:lnTo>
                    <a:pt x="113" y="209"/>
                  </a:lnTo>
                  <a:lnTo>
                    <a:pt x="123" y="213"/>
                  </a:lnTo>
                  <a:lnTo>
                    <a:pt x="127" y="221"/>
                  </a:lnTo>
                  <a:lnTo>
                    <a:pt x="127" y="417"/>
                  </a:lnTo>
                </a:path>
              </a:pathLst>
            </a:custGeom>
            <a:solidFill>
              <a:srgbClr val="0000FF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Freeform 62"/>
            <p:cNvSpPr>
              <a:spLocks/>
            </p:cNvSpPr>
            <p:nvPr/>
          </p:nvSpPr>
          <p:spPr bwMode="auto">
            <a:xfrm>
              <a:off x="2898" y="3285"/>
              <a:ext cx="98" cy="101"/>
            </a:xfrm>
            <a:custGeom>
              <a:avLst/>
              <a:gdLst>
                <a:gd name="T0" fmla="*/ 0 w 98"/>
                <a:gd name="T1" fmla="*/ 50 h 101"/>
                <a:gd name="T2" fmla="*/ 3 w 98"/>
                <a:gd name="T3" fmla="*/ 32 h 101"/>
                <a:gd name="T4" fmla="*/ 10 w 98"/>
                <a:gd name="T5" fmla="*/ 19 h 101"/>
                <a:gd name="T6" fmla="*/ 25 w 98"/>
                <a:gd name="T7" fmla="*/ 7 h 101"/>
                <a:gd name="T8" fmla="*/ 41 w 98"/>
                <a:gd name="T9" fmla="*/ 0 h 101"/>
                <a:gd name="T10" fmla="*/ 56 w 98"/>
                <a:gd name="T11" fmla="*/ 0 h 101"/>
                <a:gd name="T12" fmla="*/ 72 w 98"/>
                <a:gd name="T13" fmla="*/ 7 h 101"/>
                <a:gd name="T14" fmla="*/ 85 w 98"/>
                <a:gd name="T15" fmla="*/ 19 h 101"/>
                <a:gd name="T16" fmla="*/ 93 w 98"/>
                <a:gd name="T17" fmla="*/ 32 h 101"/>
                <a:gd name="T18" fmla="*/ 97 w 98"/>
                <a:gd name="T19" fmla="*/ 50 h 101"/>
                <a:gd name="T20" fmla="*/ 93 w 98"/>
                <a:gd name="T21" fmla="*/ 68 h 101"/>
                <a:gd name="T22" fmla="*/ 85 w 98"/>
                <a:gd name="T23" fmla="*/ 84 h 101"/>
                <a:gd name="T24" fmla="*/ 72 w 98"/>
                <a:gd name="T25" fmla="*/ 94 h 101"/>
                <a:gd name="T26" fmla="*/ 56 w 98"/>
                <a:gd name="T27" fmla="*/ 100 h 101"/>
                <a:gd name="T28" fmla="*/ 41 w 98"/>
                <a:gd name="T29" fmla="*/ 100 h 101"/>
                <a:gd name="T30" fmla="*/ 25 w 98"/>
                <a:gd name="T31" fmla="*/ 94 h 101"/>
                <a:gd name="T32" fmla="*/ 10 w 98"/>
                <a:gd name="T33" fmla="*/ 84 h 101"/>
                <a:gd name="T34" fmla="*/ 3 w 98"/>
                <a:gd name="T35" fmla="*/ 68 h 101"/>
                <a:gd name="T36" fmla="*/ 0 w 98"/>
                <a:gd name="T37" fmla="*/ 50 h 10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8"/>
                <a:gd name="T58" fmla="*/ 0 h 101"/>
                <a:gd name="T59" fmla="*/ 98 w 98"/>
                <a:gd name="T60" fmla="*/ 101 h 10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8" h="101">
                  <a:moveTo>
                    <a:pt x="0" y="50"/>
                  </a:moveTo>
                  <a:lnTo>
                    <a:pt x="3" y="32"/>
                  </a:lnTo>
                  <a:lnTo>
                    <a:pt x="10" y="19"/>
                  </a:lnTo>
                  <a:lnTo>
                    <a:pt x="25" y="7"/>
                  </a:lnTo>
                  <a:lnTo>
                    <a:pt x="41" y="0"/>
                  </a:lnTo>
                  <a:lnTo>
                    <a:pt x="56" y="0"/>
                  </a:lnTo>
                  <a:lnTo>
                    <a:pt x="72" y="7"/>
                  </a:lnTo>
                  <a:lnTo>
                    <a:pt x="85" y="19"/>
                  </a:lnTo>
                  <a:lnTo>
                    <a:pt x="93" y="32"/>
                  </a:lnTo>
                  <a:lnTo>
                    <a:pt x="97" y="50"/>
                  </a:lnTo>
                  <a:lnTo>
                    <a:pt x="93" y="68"/>
                  </a:lnTo>
                  <a:lnTo>
                    <a:pt x="85" y="84"/>
                  </a:lnTo>
                  <a:lnTo>
                    <a:pt x="72" y="94"/>
                  </a:lnTo>
                  <a:lnTo>
                    <a:pt x="56" y="100"/>
                  </a:lnTo>
                  <a:lnTo>
                    <a:pt x="41" y="100"/>
                  </a:lnTo>
                  <a:lnTo>
                    <a:pt x="25" y="94"/>
                  </a:lnTo>
                  <a:lnTo>
                    <a:pt x="10" y="84"/>
                  </a:lnTo>
                  <a:lnTo>
                    <a:pt x="3" y="68"/>
                  </a:lnTo>
                  <a:lnTo>
                    <a:pt x="0" y="50"/>
                  </a:lnTo>
                </a:path>
              </a:pathLst>
            </a:custGeom>
            <a:solidFill>
              <a:srgbClr val="0000FF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7" name="Freeform 63"/>
            <p:cNvSpPr>
              <a:spLocks/>
            </p:cNvSpPr>
            <p:nvPr/>
          </p:nvSpPr>
          <p:spPr bwMode="auto">
            <a:xfrm>
              <a:off x="3120" y="3408"/>
              <a:ext cx="229" cy="446"/>
            </a:xfrm>
            <a:custGeom>
              <a:avLst/>
              <a:gdLst>
                <a:gd name="T0" fmla="*/ 127 w 229"/>
                <a:gd name="T1" fmla="*/ 417 h 446"/>
                <a:gd name="T2" fmla="*/ 128 w 229"/>
                <a:gd name="T3" fmla="*/ 430 h 446"/>
                <a:gd name="T4" fmla="*/ 137 w 229"/>
                <a:gd name="T5" fmla="*/ 442 h 446"/>
                <a:gd name="T6" fmla="*/ 151 w 229"/>
                <a:gd name="T7" fmla="*/ 445 h 446"/>
                <a:gd name="T8" fmla="*/ 158 w 229"/>
                <a:gd name="T9" fmla="*/ 445 h 446"/>
                <a:gd name="T10" fmla="*/ 171 w 229"/>
                <a:gd name="T11" fmla="*/ 442 h 446"/>
                <a:gd name="T12" fmla="*/ 181 w 229"/>
                <a:gd name="T13" fmla="*/ 430 h 446"/>
                <a:gd name="T14" fmla="*/ 184 w 229"/>
                <a:gd name="T15" fmla="*/ 417 h 446"/>
                <a:gd name="T16" fmla="*/ 184 w 229"/>
                <a:gd name="T17" fmla="*/ 209 h 446"/>
                <a:gd name="T18" fmla="*/ 184 w 229"/>
                <a:gd name="T19" fmla="*/ 47 h 446"/>
                <a:gd name="T20" fmla="*/ 184 w 229"/>
                <a:gd name="T21" fmla="*/ 42 h 446"/>
                <a:gd name="T22" fmla="*/ 189 w 229"/>
                <a:gd name="T23" fmla="*/ 40 h 446"/>
                <a:gd name="T24" fmla="*/ 193 w 229"/>
                <a:gd name="T25" fmla="*/ 42 h 446"/>
                <a:gd name="T26" fmla="*/ 195 w 229"/>
                <a:gd name="T27" fmla="*/ 47 h 446"/>
                <a:gd name="T28" fmla="*/ 195 w 229"/>
                <a:gd name="T29" fmla="*/ 198 h 446"/>
                <a:gd name="T30" fmla="*/ 197 w 229"/>
                <a:gd name="T31" fmla="*/ 206 h 446"/>
                <a:gd name="T32" fmla="*/ 203 w 229"/>
                <a:gd name="T33" fmla="*/ 213 h 446"/>
                <a:gd name="T34" fmla="*/ 212 w 229"/>
                <a:gd name="T35" fmla="*/ 215 h 446"/>
                <a:gd name="T36" fmla="*/ 221 w 229"/>
                <a:gd name="T37" fmla="*/ 213 h 446"/>
                <a:gd name="T38" fmla="*/ 227 w 229"/>
                <a:gd name="T39" fmla="*/ 206 h 446"/>
                <a:gd name="T40" fmla="*/ 228 w 229"/>
                <a:gd name="T41" fmla="*/ 198 h 446"/>
                <a:gd name="T42" fmla="*/ 228 w 229"/>
                <a:gd name="T43" fmla="*/ 19 h 446"/>
                <a:gd name="T44" fmla="*/ 227 w 229"/>
                <a:gd name="T45" fmla="*/ 10 h 446"/>
                <a:gd name="T46" fmla="*/ 221 w 229"/>
                <a:gd name="T47" fmla="*/ 2 h 446"/>
                <a:gd name="T48" fmla="*/ 212 w 229"/>
                <a:gd name="T49" fmla="*/ 0 h 446"/>
                <a:gd name="T50" fmla="*/ 17 w 229"/>
                <a:gd name="T51" fmla="*/ 0 h 446"/>
                <a:gd name="T52" fmla="*/ 8 w 229"/>
                <a:gd name="T53" fmla="*/ 2 h 446"/>
                <a:gd name="T54" fmla="*/ 2 w 229"/>
                <a:gd name="T55" fmla="*/ 10 h 446"/>
                <a:gd name="T56" fmla="*/ 0 w 229"/>
                <a:gd name="T57" fmla="*/ 19 h 446"/>
                <a:gd name="T58" fmla="*/ 0 w 229"/>
                <a:gd name="T59" fmla="*/ 198 h 446"/>
                <a:gd name="T60" fmla="*/ 2 w 229"/>
                <a:gd name="T61" fmla="*/ 206 h 446"/>
                <a:gd name="T62" fmla="*/ 8 w 229"/>
                <a:gd name="T63" fmla="*/ 213 h 446"/>
                <a:gd name="T64" fmla="*/ 17 w 229"/>
                <a:gd name="T65" fmla="*/ 215 h 446"/>
                <a:gd name="T66" fmla="*/ 26 w 229"/>
                <a:gd name="T67" fmla="*/ 213 h 446"/>
                <a:gd name="T68" fmla="*/ 32 w 229"/>
                <a:gd name="T69" fmla="*/ 206 h 446"/>
                <a:gd name="T70" fmla="*/ 34 w 229"/>
                <a:gd name="T71" fmla="*/ 198 h 446"/>
                <a:gd name="T72" fmla="*/ 34 w 229"/>
                <a:gd name="T73" fmla="*/ 47 h 446"/>
                <a:gd name="T74" fmla="*/ 36 w 229"/>
                <a:gd name="T75" fmla="*/ 42 h 446"/>
                <a:gd name="T76" fmla="*/ 40 w 229"/>
                <a:gd name="T77" fmla="*/ 40 h 446"/>
                <a:gd name="T78" fmla="*/ 44 w 229"/>
                <a:gd name="T79" fmla="*/ 42 h 446"/>
                <a:gd name="T80" fmla="*/ 44 w 229"/>
                <a:gd name="T81" fmla="*/ 47 h 446"/>
                <a:gd name="T82" fmla="*/ 44 w 229"/>
                <a:gd name="T83" fmla="*/ 209 h 446"/>
                <a:gd name="T84" fmla="*/ 44 w 229"/>
                <a:gd name="T85" fmla="*/ 417 h 446"/>
                <a:gd name="T86" fmla="*/ 48 w 229"/>
                <a:gd name="T87" fmla="*/ 430 h 446"/>
                <a:gd name="T88" fmla="*/ 58 w 229"/>
                <a:gd name="T89" fmla="*/ 442 h 446"/>
                <a:gd name="T90" fmla="*/ 71 w 229"/>
                <a:gd name="T91" fmla="*/ 445 h 446"/>
                <a:gd name="T92" fmla="*/ 78 w 229"/>
                <a:gd name="T93" fmla="*/ 445 h 446"/>
                <a:gd name="T94" fmla="*/ 91 w 229"/>
                <a:gd name="T95" fmla="*/ 442 h 446"/>
                <a:gd name="T96" fmla="*/ 100 w 229"/>
                <a:gd name="T97" fmla="*/ 430 h 446"/>
                <a:gd name="T98" fmla="*/ 102 w 229"/>
                <a:gd name="T99" fmla="*/ 417 h 446"/>
                <a:gd name="T100" fmla="*/ 102 w 229"/>
                <a:gd name="T101" fmla="*/ 221 h 446"/>
                <a:gd name="T102" fmla="*/ 106 w 229"/>
                <a:gd name="T103" fmla="*/ 213 h 446"/>
                <a:gd name="T104" fmla="*/ 113 w 229"/>
                <a:gd name="T105" fmla="*/ 209 h 446"/>
                <a:gd name="T106" fmla="*/ 123 w 229"/>
                <a:gd name="T107" fmla="*/ 213 h 446"/>
                <a:gd name="T108" fmla="*/ 127 w 229"/>
                <a:gd name="T109" fmla="*/ 221 h 446"/>
                <a:gd name="T110" fmla="*/ 127 w 229"/>
                <a:gd name="T111" fmla="*/ 417 h 4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29"/>
                <a:gd name="T169" fmla="*/ 0 h 446"/>
                <a:gd name="T170" fmla="*/ 229 w 229"/>
                <a:gd name="T171" fmla="*/ 446 h 44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29" h="446">
                  <a:moveTo>
                    <a:pt x="127" y="417"/>
                  </a:moveTo>
                  <a:lnTo>
                    <a:pt x="128" y="430"/>
                  </a:lnTo>
                  <a:lnTo>
                    <a:pt x="137" y="442"/>
                  </a:lnTo>
                  <a:lnTo>
                    <a:pt x="151" y="445"/>
                  </a:lnTo>
                  <a:lnTo>
                    <a:pt x="158" y="445"/>
                  </a:lnTo>
                  <a:lnTo>
                    <a:pt x="171" y="442"/>
                  </a:lnTo>
                  <a:lnTo>
                    <a:pt x="181" y="430"/>
                  </a:lnTo>
                  <a:lnTo>
                    <a:pt x="184" y="417"/>
                  </a:lnTo>
                  <a:lnTo>
                    <a:pt x="184" y="209"/>
                  </a:lnTo>
                  <a:lnTo>
                    <a:pt x="184" y="47"/>
                  </a:lnTo>
                  <a:lnTo>
                    <a:pt x="184" y="42"/>
                  </a:lnTo>
                  <a:lnTo>
                    <a:pt x="189" y="40"/>
                  </a:lnTo>
                  <a:lnTo>
                    <a:pt x="193" y="42"/>
                  </a:lnTo>
                  <a:lnTo>
                    <a:pt x="195" y="47"/>
                  </a:lnTo>
                  <a:lnTo>
                    <a:pt x="195" y="198"/>
                  </a:lnTo>
                  <a:lnTo>
                    <a:pt x="197" y="206"/>
                  </a:lnTo>
                  <a:lnTo>
                    <a:pt x="203" y="213"/>
                  </a:lnTo>
                  <a:lnTo>
                    <a:pt x="212" y="215"/>
                  </a:lnTo>
                  <a:lnTo>
                    <a:pt x="221" y="213"/>
                  </a:lnTo>
                  <a:lnTo>
                    <a:pt x="227" y="206"/>
                  </a:lnTo>
                  <a:lnTo>
                    <a:pt x="228" y="198"/>
                  </a:lnTo>
                  <a:lnTo>
                    <a:pt x="228" y="19"/>
                  </a:lnTo>
                  <a:lnTo>
                    <a:pt x="227" y="10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17" y="0"/>
                  </a:lnTo>
                  <a:lnTo>
                    <a:pt x="8" y="2"/>
                  </a:lnTo>
                  <a:lnTo>
                    <a:pt x="2" y="10"/>
                  </a:lnTo>
                  <a:lnTo>
                    <a:pt x="0" y="19"/>
                  </a:lnTo>
                  <a:lnTo>
                    <a:pt x="0" y="198"/>
                  </a:lnTo>
                  <a:lnTo>
                    <a:pt x="2" y="206"/>
                  </a:lnTo>
                  <a:lnTo>
                    <a:pt x="8" y="213"/>
                  </a:lnTo>
                  <a:lnTo>
                    <a:pt x="17" y="215"/>
                  </a:lnTo>
                  <a:lnTo>
                    <a:pt x="26" y="213"/>
                  </a:lnTo>
                  <a:lnTo>
                    <a:pt x="32" y="206"/>
                  </a:lnTo>
                  <a:lnTo>
                    <a:pt x="34" y="198"/>
                  </a:lnTo>
                  <a:lnTo>
                    <a:pt x="34" y="47"/>
                  </a:lnTo>
                  <a:lnTo>
                    <a:pt x="36" y="42"/>
                  </a:lnTo>
                  <a:lnTo>
                    <a:pt x="40" y="40"/>
                  </a:lnTo>
                  <a:lnTo>
                    <a:pt x="44" y="42"/>
                  </a:lnTo>
                  <a:lnTo>
                    <a:pt x="44" y="47"/>
                  </a:lnTo>
                  <a:lnTo>
                    <a:pt x="44" y="209"/>
                  </a:lnTo>
                  <a:lnTo>
                    <a:pt x="44" y="417"/>
                  </a:lnTo>
                  <a:lnTo>
                    <a:pt x="48" y="430"/>
                  </a:lnTo>
                  <a:lnTo>
                    <a:pt x="58" y="442"/>
                  </a:lnTo>
                  <a:lnTo>
                    <a:pt x="71" y="445"/>
                  </a:lnTo>
                  <a:lnTo>
                    <a:pt x="78" y="445"/>
                  </a:lnTo>
                  <a:lnTo>
                    <a:pt x="91" y="442"/>
                  </a:lnTo>
                  <a:lnTo>
                    <a:pt x="100" y="430"/>
                  </a:lnTo>
                  <a:lnTo>
                    <a:pt x="102" y="417"/>
                  </a:lnTo>
                  <a:lnTo>
                    <a:pt x="102" y="221"/>
                  </a:lnTo>
                  <a:lnTo>
                    <a:pt x="106" y="213"/>
                  </a:lnTo>
                  <a:lnTo>
                    <a:pt x="113" y="209"/>
                  </a:lnTo>
                  <a:lnTo>
                    <a:pt x="123" y="213"/>
                  </a:lnTo>
                  <a:lnTo>
                    <a:pt x="127" y="221"/>
                  </a:lnTo>
                  <a:lnTo>
                    <a:pt x="127" y="417"/>
                  </a:lnTo>
                </a:path>
              </a:pathLst>
            </a:custGeom>
            <a:solidFill>
              <a:schemeClr val="tx2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8" name="Freeform 64"/>
            <p:cNvSpPr>
              <a:spLocks/>
            </p:cNvSpPr>
            <p:nvPr/>
          </p:nvSpPr>
          <p:spPr bwMode="auto">
            <a:xfrm>
              <a:off x="3186" y="3285"/>
              <a:ext cx="98" cy="101"/>
            </a:xfrm>
            <a:custGeom>
              <a:avLst/>
              <a:gdLst>
                <a:gd name="T0" fmla="*/ 0 w 98"/>
                <a:gd name="T1" fmla="*/ 50 h 101"/>
                <a:gd name="T2" fmla="*/ 3 w 98"/>
                <a:gd name="T3" fmla="*/ 32 h 101"/>
                <a:gd name="T4" fmla="*/ 10 w 98"/>
                <a:gd name="T5" fmla="*/ 19 h 101"/>
                <a:gd name="T6" fmla="*/ 24 w 98"/>
                <a:gd name="T7" fmla="*/ 7 h 101"/>
                <a:gd name="T8" fmla="*/ 41 w 98"/>
                <a:gd name="T9" fmla="*/ 0 h 101"/>
                <a:gd name="T10" fmla="*/ 56 w 98"/>
                <a:gd name="T11" fmla="*/ 0 h 101"/>
                <a:gd name="T12" fmla="*/ 72 w 98"/>
                <a:gd name="T13" fmla="*/ 7 h 101"/>
                <a:gd name="T14" fmla="*/ 85 w 98"/>
                <a:gd name="T15" fmla="*/ 19 h 101"/>
                <a:gd name="T16" fmla="*/ 93 w 98"/>
                <a:gd name="T17" fmla="*/ 32 h 101"/>
                <a:gd name="T18" fmla="*/ 97 w 98"/>
                <a:gd name="T19" fmla="*/ 50 h 101"/>
                <a:gd name="T20" fmla="*/ 93 w 98"/>
                <a:gd name="T21" fmla="*/ 68 h 101"/>
                <a:gd name="T22" fmla="*/ 85 w 98"/>
                <a:gd name="T23" fmla="*/ 84 h 101"/>
                <a:gd name="T24" fmla="*/ 72 w 98"/>
                <a:gd name="T25" fmla="*/ 94 h 101"/>
                <a:gd name="T26" fmla="*/ 56 w 98"/>
                <a:gd name="T27" fmla="*/ 100 h 101"/>
                <a:gd name="T28" fmla="*/ 41 w 98"/>
                <a:gd name="T29" fmla="*/ 100 h 101"/>
                <a:gd name="T30" fmla="*/ 24 w 98"/>
                <a:gd name="T31" fmla="*/ 94 h 101"/>
                <a:gd name="T32" fmla="*/ 10 w 98"/>
                <a:gd name="T33" fmla="*/ 84 h 101"/>
                <a:gd name="T34" fmla="*/ 3 w 98"/>
                <a:gd name="T35" fmla="*/ 68 h 101"/>
                <a:gd name="T36" fmla="*/ 0 w 98"/>
                <a:gd name="T37" fmla="*/ 50 h 10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8"/>
                <a:gd name="T58" fmla="*/ 0 h 101"/>
                <a:gd name="T59" fmla="*/ 98 w 98"/>
                <a:gd name="T60" fmla="*/ 101 h 10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8" h="101">
                  <a:moveTo>
                    <a:pt x="0" y="50"/>
                  </a:moveTo>
                  <a:lnTo>
                    <a:pt x="3" y="32"/>
                  </a:lnTo>
                  <a:lnTo>
                    <a:pt x="10" y="19"/>
                  </a:lnTo>
                  <a:lnTo>
                    <a:pt x="24" y="7"/>
                  </a:lnTo>
                  <a:lnTo>
                    <a:pt x="41" y="0"/>
                  </a:lnTo>
                  <a:lnTo>
                    <a:pt x="56" y="0"/>
                  </a:lnTo>
                  <a:lnTo>
                    <a:pt x="72" y="7"/>
                  </a:lnTo>
                  <a:lnTo>
                    <a:pt x="85" y="19"/>
                  </a:lnTo>
                  <a:lnTo>
                    <a:pt x="93" y="32"/>
                  </a:lnTo>
                  <a:lnTo>
                    <a:pt x="97" y="50"/>
                  </a:lnTo>
                  <a:lnTo>
                    <a:pt x="93" y="68"/>
                  </a:lnTo>
                  <a:lnTo>
                    <a:pt x="85" y="84"/>
                  </a:lnTo>
                  <a:lnTo>
                    <a:pt x="72" y="94"/>
                  </a:lnTo>
                  <a:lnTo>
                    <a:pt x="56" y="100"/>
                  </a:lnTo>
                  <a:lnTo>
                    <a:pt x="41" y="100"/>
                  </a:lnTo>
                  <a:lnTo>
                    <a:pt x="24" y="94"/>
                  </a:lnTo>
                  <a:lnTo>
                    <a:pt x="10" y="84"/>
                  </a:lnTo>
                  <a:lnTo>
                    <a:pt x="3" y="68"/>
                  </a:lnTo>
                  <a:lnTo>
                    <a:pt x="0" y="50"/>
                  </a:lnTo>
                </a:path>
              </a:pathLst>
            </a:custGeom>
            <a:solidFill>
              <a:schemeClr val="tx2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19" name="Freeform 65"/>
            <p:cNvSpPr>
              <a:spLocks/>
            </p:cNvSpPr>
            <p:nvPr/>
          </p:nvSpPr>
          <p:spPr bwMode="auto">
            <a:xfrm>
              <a:off x="1968" y="3408"/>
              <a:ext cx="229" cy="447"/>
            </a:xfrm>
            <a:custGeom>
              <a:avLst/>
              <a:gdLst>
                <a:gd name="T0" fmla="*/ 127 w 229"/>
                <a:gd name="T1" fmla="*/ 418 h 447"/>
                <a:gd name="T2" fmla="*/ 130 w 229"/>
                <a:gd name="T3" fmla="*/ 430 h 447"/>
                <a:gd name="T4" fmla="*/ 139 w 229"/>
                <a:gd name="T5" fmla="*/ 442 h 447"/>
                <a:gd name="T6" fmla="*/ 153 w 229"/>
                <a:gd name="T7" fmla="*/ 446 h 447"/>
                <a:gd name="T8" fmla="*/ 158 w 229"/>
                <a:gd name="T9" fmla="*/ 446 h 447"/>
                <a:gd name="T10" fmla="*/ 171 w 229"/>
                <a:gd name="T11" fmla="*/ 442 h 447"/>
                <a:gd name="T12" fmla="*/ 181 w 229"/>
                <a:gd name="T13" fmla="*/ 430 h 447"/>
                <a:gd name="T14" fmla="*/ 184 w 229"/>
                <a:gd name="T15" fmla="*/ 418 h 447"/>
                <a:gd name="T16" fmla="*/ 184 w 229"/>
                <a:gd name="T17" fmla="*/ 210 h 447"/>
                <a:gd name="T18" fmla="*/ 184 w 229"/>
                <a:gd name="T19" fmla="*/ 47 h 447"/>
                <a:gd name="T20" fmla="*/ 185 w 229"/>
                <a:gd name="T21" fmla="*/ 42 h 447"/>
                <a:gd name="T22" fmla="*/ 189 w 229"/>
                <a:gd name="T23" fmla="*/ 40 h 447"/>
                <a:gd name="T24" fmla="*/ 193 w 229"/>
                <a:gd name="T25" fmla="*/ 42 h 447"/>
                <a:gd name="T26" fmla="*/ 195 w 229"/>
                <a:gd name="T27" fmla="*/ 47 h 447"/>
                <a:gd name="T28" fmla="*/ 195 w 229"/>
                <a:gd name="T29" fmla="*/ 198 h 447"/>
                <a:gd name="T30" fmla="*/ 197 w 229"/>
                <a:gd name="T31" fmla="*/ 206 h 447"/>
                <a:gd name="T32" fmla="*/ 203 w 229"/>
                <a:gd name="T33" fmla="*/ 213 h 447"/>
                <a:gd name="T34" fmla="*/ 212 w 229"/>
                <a:gd name="T35" fmla="*/ 215 h 447"/>
                <a:gd name="T36" fmla="*/ 221 w 229"/>
                <a:gd name="T37" fmla="*/ 213 h 447"/>
                <a:gd name="T38" fmla="*/ 227 w 229"/>
                <a:gd name="T39" fmla="*/ 206 h 447"/>
                <a:gd name="T40" fmla="*/ 228 w 229"/>
                <a:gd name="T41" fmla="*/ 198 h 447"/>
                <a:gd name="T42" fmla="*/ 228 w 229"/>
                <a:gd name="T43" fmla="*/ 20 h 447"/>
                <a:gd name="T44" fmla="*/ 227 w 229"/>
                <a:gd name="T45" fmla="*/ 10 h 447"/>
                <a:gd name="T46" fmla="*/ 221 w 229"/>
                <a:gd name="T47" fmla="*/ 2 h 447"/>
                <a:gd name="T48" fmla="*/ 212 w 229"/>
                <a:gd name="T49" fmla="*/ 0 h 447"/>
                <a:gd name="T50" fmla="*/ 17 w 229"/>
                <a:gd name="T51" fmla="*/ 0 h 447"/>
                <a:gd name="T52" fmla="*/ 8 w 229"/>
                <a:gd name="T53" fmla="*/ 2 h 447"/>
                <a:gd name="T54" fmla="*/ 2 w 229"/>
                <a:gd name="T55" fmla="*/ 10 h 447"/>
                <a:gd name="T56" fmla="*/ 0 w 229"/>
                <a:gd name="T57" fmla="*/ 20 h 447"/>
                <a:gd name="T58" fmla="*/ 0 w 229"/>
                <a:gd name="T59" fmla="*/ 198 h 447"/>
                <a:gd name="T60" fmla="*/ 2 w 229"/>
                <a:gd name="T61" fmla="*/ 206 h 447"/>
                <a:gd name="T62" fmla="*/ 8 w 229"/>
                <a:gd name="T63" fmla="*/ 213 h 447"/>
                <a:gd name="T64" fmla="*/ 17 w 229"/>
                <a:gd name="T65" fmla="*/ 215 h 447"/>
                <a:gd name="T66" fmla="*/ 26 w 229"/>
                <a:gd name="T67" fmla="*/ 213 h 447"/>
                <a:gd name="T68" fmla="*/ 32 w 229"/>
                <a:gd name="T69" fmla="*/ 206 h 447"/>
                <a:gd name="T70" fmla="*/ 34 w 229"/>
                <a:gd name="T71" fmla="*/ 198 h 447"/>
                <a:gd name="T72" fmla="*/ 34 w 229"/>
                <a:gd name="T73" fmla="*/ 47 h 447"/>
                <a:gd name="T74" fmla="*/ 36 w 229"/>
                <a:gd name="T75" fmla="*/ 42 h 447"/>
                <a:gd name="T76" fmla="*/ 42 w 229"/>
                <a:gd name="T77" fmla="*/ 40 h 447"/>
                <a:gd name="T78" fmla="*/ 44 w 229"/>
                <a:gd name="T79" fmla="*/ 42 h 447"/>
                <a:gd name="T80" fmla="*/ 46 w 229"/>
                <a:gd name="T81" fmla="*/ 47 h 447"/>
                <a:gd name="T82" fmla="*/ 46 w 229"/>
                <a:gd name="T83" fmla="*/ 210 h 447"/>
                <a:gd name="T84" fmla="*/ 46 w 229"/>
                <a:gd name="T85" fmla="*/ 418 h 447"/>
                <a:gd name="T86" fmla="*/ 48 w 229"/>
                <a:gd name="T87" fmla="*/ 430 h 447"/>
                <a:gd name="T88" fmla="*/ 58 w 229"/>
                <a:gd name="T89" fmla="*/ 442 h 447"/>
                <a:gd name="T90" fmla="*/ 71 w 229"/>
                <a:gd name="T91" fmla="*/ 446 h 447"/>
                <a:gd name="T92" fmla="*/ 78 w 229"/>
                <a:gd name="T93" fmla="*/ 446 h 447"/>
                <a:gd name="T94" fmla="*/ 91 w 229"/>
                <a:gd name="T95" fmla="*/ 442 h 447"/>
                <a:gd name="T96" fmla="*/ 100 w 229"/>
                <a:gd name="T97" fmla="*/ 430 h 447"/>
                <a:gd name="T98" fmla="*/ 104 w 229"/>
                <a:gd name="T99" fmla="*/ 418 h 447"/>
                <a:gd name="T100" fmla="*/ 104 w 229"/>
                <a:gd name="T101" fmla="*/ 221 h 447"/>
                <a:gd name="T102" fmla="*/ 106 w 229"/>
                <a:gd name="T103" fmla="*/ 213 h 447"/>
                <a:gd name="T104" fmla="*/ 115 w 229"/>
                <a:gd name="T105" fmla="*/ 210 h 447"/>
                <a:gd name="T106" fmla="*/ 123 w 229"/>
                <a:gd name="T107" fmla="*/ 213 h 447"/>
                <a:gd name="T108" fmla="*/ 127 w 229"/>
                <a:gd name="T109" fmla="*/ 221 h 447"/>
                <a:gd name="T110" fmla="*/ 127 w 229"/>
                <a:gd name="T111" fmla="*/ 418 h 44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29"/>
                <a:gd name="T169" fmla="*/ 0 h 447"/>
                <a:gd name="T170" fmla="*/ 229 w 229"/>
                <a:gd name="T171" fmla="*/ 447 h 44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29" h="447">
                  <a:moveTo>
                    <a:pt x="127" y="418"/>
                  </a:moveTo>
                  <a:lnTo>
                    <a:pt x="130" y="430"/>
                  </a:lnTo>
                  <a:lnTo>
                    <a:pt x="139" y="442"/>
                  </a:lnTo>
                  <a:lnTo>
                    <a:pt x="153" y="446"/>
                  </a:lnTo>
                  <a:lnTo>
                    <a:pt x="158" y="446"/>
                  </a:lnTo>
                  <a:lnTo>
                    <a:pt x="171" y="442"/>
                  </a:lnTo>
                  <a:lnTo>
                    <a:pt x="181" y="430"/>
                  </a:lnTo>
                  <a:lnTo>
                    <a:pt x="184" y="418"/>
                  </a:lnTo>
                  <a:lnTo>
                    <a:pt x="184" y="210"/>
                  </a:lnTo>
                  <a:lnTo>
                    <a:pt x="184" y="47"/>
                  </a:lnTo>
                  <a:lnTo>
                    <a:pt x="185" y="42"/>
                  </a:lnTo>
                  <a:lnTo>
                    <a:pt x="189" y="40"/>
                  </a:lnTo>
                  <a:lnTo>
                    <a:pt x="193" y="42"/>
                  </a:lnTo>
                  <a:lnTo>
                    <a:pt x="195" y="47"/>
                  </a:lnTo>
                  <a:lnTo>
                    <a:pt x="195" y="198"/>
                  </a:lnTo>
                  <a:lnTo>
                    <a:pt x="197" y="206"/>
                  </a:lnTo>
                  <a:lnTo>
                    <a:pt x="203" y="213"/>
                  </a:lnTo>
                  <a:lnTo>
                    <a:pt x="212" y="215"/>
                  </a:lnTo>
                  <a:lnTo>
                    <a:pt x="221" y="213"/>
                  </a:lnTo>
                  <a:lnTo>
                    <a:pt x="227" y="206"/>
                  </a:lnTo>
                  <a:lnTo>
                    <a:pt x="228" y="198"/>
                  </a:lnTo>
                  <a:lnTo>
                    <a:pt x="228" y="20"/>
                  </a:lnTo>
                  <a:lnTo>
                    <a:pt x="227" y="10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17" y="0"/>
                  </a:lnTo>
                  <a:lnTo>
                    <a:pt x="8" y="2"/>
                  </a:lnTo>
                  <a:lnTo>
                    <a:pt x="2" y="10"/>
                  </a:lnTo>
                  <a:lnTo>
                    <a:pt x="0" y="20"/>
                  </a:lnTo>
                  <a:lnTo>
                    <a:pt x="0" y="198"/>
                  </a:lnTo>
                  <a:lnTo>
                    <a:pt x="2" y="206"/>
                  </a:lnTo>
                  <a:lnTo>
                    <a:pt x="8" y="213"/>
                  </a:lnTo>
                  <a:lnTo>
                    <a:pt x="17" y="215"/>
                  </a:lnTo>
                  <a:lnTo>
                    <a:pt x="26" y="213"/>
                  </a:lnTo>
                  <a:lnTo>
                    <a:pt x="32" y="206"/>
                  </a:lnTo>
                  <a:lnTo>
                    <a:pt x="34" y="198"/>
                  </a:lnTo>
                  <a:lnTo>
                    <a:pt x="34" y="47"/>
                  </a:lnTo>
                  <a:lnTo>
                    <a:pt x="36" y="42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6" y="47"/>
                  </a:lnTo>
                  <a:lnTo>
                    <a:pt x="46" y="210"/>
                  </a:lnTo>
                  <a:lnTo>
                    <a:pt x="46" y="418"/>
                  </a:lnTo>
                  <a:lnTo>
                    <a:pt x="48" y="430"/>
                  </a:lnTo>
                  <a:lnTo>
                    <a:pt x="58" y="442"/>
                  </a:lnTo>
                  <a:lnTo>
                    <a:pt x="71" y="446"/>
                  </a:lnTo>
                  <a:lnTo>
                    <a:pt x="78" y="446"/>
                  </a:lnTo>
                  <a:lnTo>
                    <a:pt x="91" y="442"/>
                  </a:lnTo>
                  <a:lnTo>
                    <a:pt x="100" y="430"/>
                  </a:lnTo>
                  <a:lnTo>
                    <a:pt x="104" y="418"/>
                  </a:lnTo>
                  <a:lnTo>
                    <a:pt x="104" y="221"/>
                  </a:lnTo>
                  <a:lnTo>
                    <a:pt x="106" y="213"/>
                  </a:lnTo>
                  <a:lnTo>
                    <a:pt x="115" y="210"/>
                  </a:lnTo>
                  <a:lnTo>
                    <a:pt x="123" y="213"/>
                  </a:lnTo>
                  <a:lnTo>
                    <a:pt x="127" y="221"/>
                  </a:lnTo>
                  <a:lnTo>
                    <a:pt x="127" y="418"/>
                  </a:lnTo>
                </a:path>
              </a:pathLst>
            </a:custGeom>
            <a:noFill/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0" name="Freeform 66"/>
            <p:cNvSpPr>
              <a:spLocks/>
            </p:cNvSpPr>
            <p:nvPr/>
          </p:nvSpPr>
          <p:spPr bwMode="auto">
            <a:xfrm>
              <a:off x="2034" y="3286"/>
              <a:ext cx="98" cy="100"/>
            </a:xfrm>
            <a:custGeom>
              <a:avLst/>
              <a:gdLst>
                <a:gd name="T0" fmla="*/ 0 w 98"/>
                <a:gd name="T1" fmla="*/ 49 h 100"/>
                <a:gd name="T2" fmla="*/ 3 w 98"/>
                <a:gd name="T3" fmla="*/ 31 h 100"/>
                <a:gd name="T4" fmla="*/ 12 w 98"/>
                <a:gd name="T5" fmla="*/ 18 h 100"/>
                <a:gd name="T6" fmla="*/ 25 w 98"/>
                <a:gd name="T7" fmla="*/ 6 h 100"/>
                <a:gd name="T8" fmla="*/ 41 w 98"/>
                <a:gd name="T9" fmla="*/ 0 h 100"/>
                <a:gd name="T10" fmla="*/ 56 w 98"/>
                <a:gd name="T11" fmla="*/ 0 h 100"/>
                <a:gd name="T12" fmla="*/ 72 w 98"/>
                <a:gd name="T13" fmla="*/ 6 h 100"/>
                <a:gd name="T14" fmla="*/ 87 w 98"/>
                <a:gd name="T15" fmla="*/ 18 h 100"/>
                <a:gd name="T16" fmla="*/ 93 w 98"/>
                <a:gd name="T17" fmla="*/ 31 h 100"/>
                <a:gd name="T18" fmla="*/ 97 w 98"/>
                <a:gd name="T19" fmla="*/ 49 h 100"/>
                <a:gd name="T20" fmla="*/ 93 w 98"/>
                <a:gd name="T21" fmla="*/ 68 h 100"/>
                <a:gd name="T22" fmla="*/ 87 w 98"/>
                <a:gd name="T23" fmla="*/ 83 h 100"/>
                <a:gd name="T24" fmla="*/ 72 w 98"/>
                <a:gd name="T25" fmla="*/ 93 h 100"/>
                <a:gd name="T26" fmla="*/ 56 w 98"/>
                <a:gd name="T27" fmla="*/ 99 h 100"/>
                <a:gd name="T28" fmla="*/ 41 w 98"/>
                <a:gd name="T29" fmla="*/ 99 h 100"/>
                <a:gd name="T30" fmla="*/ 25 w 98"/>
                <a:gd name="T31" fmla="*/ 93 h 100"/>
                <a:gd name="T32" fmla="*/ 12 w 98"/>
                <a:gd name="T33" fmla="*/ 83 h 100"/>
                <a:gd name="T34" fmla="*/ 3 w 98"/>
                <a:gd name="T35" fmla="*/ 68 h 100"/>
                <a:gd name="T36" fmla="*/ 0 w 98"/>
                <a:gd name="T37" fmla="*/ 49 h 1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8"/>
                <a:gd name="T58" fmla="*/ 0 h 100"/>
                <a:gd name="T59" fmla="*/ 98 w 98"/>
                <a:gd name="T60" fmla="*/ 100 h 10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8" h="100">
                  <a:moveTo>
                    <a:pt x="0" y="49"/>
                  </a:moveTo>
                  <a:lnTo>
                    <a:pt x="3" y="31"/>
                  </a:lnTo>
                  <a:lnTo>
                    <a:pt x="12" y="18"/>
                  </a:lnTo>
                  <a:lnTo>
                    <a:pt x="25" y="6"/>
                  </a:lnTo>
                  <a:lnTo>
                    <a:pt x="41" y="0"/>
                  </a:lnTo>
                  <a:lnTo>
                    <a:pt x="56" y="0"/>
                  </a:lnTo>
                  <a:lnTo>
                    <a:pt x="72" y="6"/>
                  </a:lnTo>
                  <a:lnTo>
                    <a:pt x="87" y="18"/>
                  </a:lnTo>
                  <a:lnTo>
                    <a:pt x="93" y="31"/>
                  </a:lnTo>
                  <a:lnTo>
                    <a:pt x="97" y="49"/>
                  </a:lnTo>
                  <a:lnTo>
                    <a:pt x="93" y="68"/>
                  </a:lnTo>
                  <a:lnTo>
                    <a:pt x="87" y="83"/>
                  </a:lnTo>
                  <a:lnTo>
                    <a:pt x="72" y="93"/>
                  </a:lnTo>
                  <a:lnTo>
                    <a:pt x="56" y="99"/>
                  </a:lnTo>
                  <a:lnTo>
                    <a:pt x="41" y="99"/>
                  </a:lnTo>
                  <a:lnTo>
                    <a:pt x="25" y="93"/>
                  </a:lnTo>
                  <a:lnTo>
                    <a:pt x="12" y="83"/>
                  </a:lnTo>
                  <a:lnTo>
                    <a:pt x="3" y="68"/>
                  </a:lnTo>
                  <a:lnTo>
                    <a:pt x="0" y="49"/>
                  </a:lnTo>
                </a:path>
              </a:pathLst>
            </a:custGeom>
            <a:noFill/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1" name="Freeform 67"/>
            <p:cNvSpPr>
              <a:spLocks/>
            </p:cNvSpPr>
            <p:nvPr/>
          </p:nvSpPr>
          <p:spPr bwMode="auto">
            <a:xfrm>
              <a:off x="1968" y="3408"/>
              <a:ext cx="229" cy="447"/>
            </a:xfrm>
            <a:custGeom>
              <a:avLst/>
              <a:gdLst>
                <a:gd name="T0" fmla="*/ 127 w 229"/>
                <a:gd name="T1" fmla="*/ 418 h 447"/>
                <a:gd name="T2" fmla="*/ 130 w 229"/>
                <a:gd name="T3" fmla="*/ 430 h 447"/>
                <a:gd name="T4" fmla="*/ 139 w 229"/>
                <a:gd name="T5" fmla="*/ 442 h 447"/>
                <a:gd name="T6" fmla="*/ 153 w 229"/>
                <a:gd name="T7" fmla="*/ 446 h 447"/>
                <a:gd name="T8" fmla="*/ 158 w 229"/>
                <a:gd name="T9" fmla="*/ 446 h 447"/>
                <a:gd name="T10" fmla="*/ 171 w 229"/>
                <a:gd name="T11" fmla="*/ 442 h 447"/>
                <a:gd name="T12" fmla="*/ 181 w 229"/>
                <a:gd name="T13" fmla="*/ 430 h 447"/>
                <a:gd name="T14" fmla="*/ 184 w 229"/>
                <a:gd name="T15" fmla="*/ 418 h 447"/>
                <a:gd name="T16" fmla="*/ 184 w 229"/>
                <a:gd name="T17" fmla="*/ 210 h 447"/>
                <a:gd name="T18" fmla="*/ 184 w 229"/>
                <a:gd name="T19" fmla="*/ 47 h 447"/>
                <a:gd name="T20" fmla="*/ 185 w 229"/>
                <a:gd name="T21" fmla="*/ 42 h 447"/>
                <a:gd name="T22" fmla="*/ 189 w 229"/>
                <a:gd name="T23" fmla="*/ 40 h 447"/>
                <a:gd name="T24" fmla="*/ 193 w 229"/>
                <a:gd name="T25" fmla="*/ 42 h 447"/>
                <a:gd name="T26" fmla="*/ 195 w 229"/>
                <a:gd name="T27" fmla="*/ 47 h 447"/>
                <a:gd name="T28" fmla="*/ 195 w 229"/>
                <a:gd name="T29" fmla="*/ 198 h 447"/>
                <a:gd name="T30" fmla="*/ 197 w 229"/>
                <a:gd name="T31" fmla="*/ 206 h 447"/>
                <a:gd name="T32" fmla="*/ 203 w 229"/>
                <a:gd name="T33" fmla="*/ 213 h 447"/>
                <a:gd name="T34" fmla="*/ 212 w 229"/>
                <a:gd name="T35" fmla="*/ 215 h 447"/>
                <a:gd name="T36" fmla="*/ 221 w 229"/>
                <a:gd name="T37" fmla="*/ 213 h 447"/>
                <a:gd name="T38" fmla="*/ 227 w 229"/>
                <a:gd name="T39" fmla="*/ 206 h 447"/>
                <a:gd name="T40" fmla="*/ 228 w 229"/>
                <a:gd name="T41" fmla="*/ 198 h 447"/>
                <a:gd name="T42" fmla="*/ 228 w 229"/>
                <a:gd name="T43" fmla="*/ 20 h 447"/>
                <a:gd name="T44" fmla="*/ 227 w 229"/>
                <a:gd name="T45" fmla="*/ 10 h 447"/>
                <a:gd name="T46" fmla="*/ 221 w 229"/>
                <a:gd name="T47" fmla="*/ 2 h 447"/>
                <a:gd name="T48" fmla="*/ 212 w 229"/>
                <a:gd name="T49" fmla="*/ 0 h 447"/>
                <a:gd name="T50" fmla="*/ 17 w 229"/>
                <a:gd name="T51" fmla="*/ 0 h 447"/>
                <a:gd name="T52" fmla="*/ 8 w 229"/>
                <a:gd name="T53" fmla="*/ 2 h 447"/>
                <a:gd name="T54" fmla="*/ 2 w 229"/>
                <a:gd name="T55" fmla="*/ 10 h 447"/>
                <a:gd name="T56" fmla="*/ 0 w 229"/>
                <a:gd name="T57" fmla="*/ 20 h 447"/>
                <a:gd name="T58" fmla="*/ 0 w 229"/>
                <a:gd name="T59" fmla="*/ 198 h 447"/>
                <a:gd name="T60" fmla="*/ 2 w 229"/>
                <a:gd name="T61" fmla="*/ 206 h 447"/>
                <a:gd name="T62" fmla="*/ 8 w 229"/>
                <a:gd name="T63" fmla="*/ 213 h 447"/>
                <a:gd name="T64" fmla="*/ 17 w 229"/>
                <a:gd name="T65" fmla="*/ 215 h 447"/>
                <a:gd name="T66" fmla="*/ 26 w 229"/>
                <a:gd name="T67" fmla="*/ 213 h 447"/>
                <a:gd name="T68" fmla="*/ 32 w 229"/>
                <a:gd name="T69" fmla="*/ 206 h 447"/>
                <a:gd name="T70" fmla="*/ 34 w 229"/>
                <a:gd name="T71" fmla="*/ 198 h 447"/>
                <a:gd name="T72" fmla="*/ 34 w 229"/>
                <a:gd name="T73" fmla="*/ 47 h 447"/>
                <a:gd name="T74" fmla="*/ 36 w 229"/>
                <a:gd name="T75" fmla="*/ 42 h 447"/>
                <a:gd name="T76" fmla="*/ 42 w 229"/>
                <a:gd name="T77" fmla="*/ 40 h 447"/>
                <a:gd name="T78" fmla="*/ 44 w 229"/>
                <a:gd name="T79" fmla="*/ 42 h 447"/>
                <a:gd name="T80" fmla="*/ 46 w 229"/>
                <a:gd name="T81" fmla="*/ 47 h 447"/>
                <a:gd name="T82" fmla="*/ 46 w 229"/>
                <a:gd name="T83" fmla="*/ 210 h 447"/>
                <a:gd name="T84" fmla="*/ 46 w 229"/>
                <a:gd name="T85" fmla="*/ 418 h 447"/>
                <a:gd name="T86" fmla="*/ 48 w 229"/>
                <a:gd name="T87" fmla="*/ 430 h 447"/>
                <a:gd name="T88" fmla="*/ 58 w 229"/>
                <a:gd name="T89" fmla="*/ 442 h 447"/>
                <a:gd name="T90" fmla="*/ 71 w 229"/>
                <a:gd name="T91" fmla="*/ 446 h 447"/>
                <a:gd name="T92" fmla="*/ 78 w 229"/>
                <a:gd name="T93" fmla="*/ 446 h 447"/>
                <a:gd name="T94" fmla="*/ 91 w 229"/>
                <a:gd name="T95" fmla="*/ 442 h 447"/>
                <a:gd name="T96" fmla="*/ 100 w 229"/>
                <a:gd name="T97" fmla="*/ 430 h 447"/>
                <a:gd name="T98" fmla="*/ 104 w 229"/>
                <a:gd name="T99" fmla="*/ 418 h 447"/>
                <a:gd name="T100" fmla="*/ 104 w 229"/>
                <a:gd name="T101" fmla="*/ 221 h 447"/>
                <a:gd name="T102" fmla="*/ 106 w 229"/>
                <a:gd name="T103" fmla="*/ 213 h 447"/>
                <a:gd name="T104" fmla="*/ 115 w 229"/>
                <a:gd name="T105" fmla="*/ 210 h 447"/>
                <a:gd name="T106" fmla="*/ 123 w 229"/>
                <a:gd name="T107" fmla="*/ 213 h 447"/>
                <a:gd name="T108" fmla="*/ 127 w 229"/>
                <a:gd name="T109" fmla="*/ 221 h 447"/>
                <a:gd name="T110" fmla="*/ 127 w 229"/>
                <a:gd name="T111" fmla="*/ 418 h 44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29"/>
                <a:gd name="T169" fmla="*/ 0 h 447"/>
                <a:gd name="T170" fmla="*/ 229 w 229"/>
                <a:gd name="T171" fmla="*/ 447 h 44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29" h="447">
                  <a:moveTo>
                    <a:pt x="127" y="418"/>
                  </a:moveTo>
                  <a:lnTo>
                    <a:pt x="130" y="430"/>
                  </a:lnTo>
                  <a:lnTo>
                    <a:pt x="139" y="442"/>
                  </a:lnTo>
                  <a:lnTo>
                    <a:pt x="153" y="446"/>
                  </a:lnTo>
                  <a:lnTo>
                    <a:pt x="158" y="446"/>
                  </a:lnTo>
                  <a:lnTo>
                    <a:pt x="171" y="442"/>
                  </a:lnTo>
                  <a:lnTo>
                    <a:pt x="181" y="430"/>
                  </a:lnTo>
                  <a:lnTo>
                    <a:pt x="184" y="418"/>
                  </a:lnTo>
                  <a:lnTo>
                    <a:pt x="184" y="210"/>
                  </a:lnTo>
                  <a:lnTo>
                    <a:pt x="184" y="47"/>
                  </a:lnTo>
                  <a:lnTo>
                    <a:pt x="185" y="42"/>
                  </a:lnTo>
                  <a:lnTo>
                    <a:pt x="189" y="40"/>
                  </a:lnTo>
                  <a:lnTo>
                    <a:pt x="193" y="42"/>
                  </a:lnTo>
                  <a:lnTo>
                    <a:pt x="195" y="47"/>
                  </a:lnTo>
                  <a:lnTo>
                    <a:pt x="195" y="198"/>
                  </a:lnTo>
                  <a:lnTo>
                    <a:pt x="197" y="206"/>
                  </a:lnTo>
                  <a:lnTo>
                    <a:pt x="203" y="213"/>
                  </a:lnTo>
                  <a:lnTo>
                    <a:pt x="212" y="215"/>
                  </a:lnTo>
                  <a:lnTo>
                    <a:pt x="221" y="213"/>
                  </a:lnTo>
                  <a:lnTo>
                    <a:pt x="227" y="206"/>
                  </a:lnTo>
                  <a:lnTo>
                    <a:pt x="228" y="198"/>
                  </a:lnTo>
                  <a:lnTo>
                    <a:pt x="228" y="20"/>
                  </a:lnTo>
                  <a:lnTo>
                    <a:pt x="227" y="10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17" y="0"/>
                  </a:lnTo>
                  <a:lnTo>
                    <a:pt x="8" y="2"/>
                  </a:lnTo>
                  <a:lnTo>
                    <a:pt x="2" y="10"/>
                  </a:lnTo>
                  <a:lnTo>
                    <a:pt x="0" y="20"/>
                  </a:lnTo>
                  <a:lnTo>
                    <a:pt x="0" y="198"/>
                  </a:lnTo>
                  <a:lnTo>
                    <a:pt x="2" y="206"/>
                  </a:lnTo>
                  <a:lnTo>
                    <a:pt x="8" y="213"/>
                  </a:lnTo>
                  <a:lnTo>
                    <a:pt x="17" y="215"/>
                  </a:lnTo>
                  <a:lnTo>
                    <a:pt x="26" y="213"/>
                  </a:lnTo>
                  <a:lnTo>
                    <a:pt x="32" y="206"/>
                  </a:lnTo>
                  <a:lnTo>
                    <a:pt x="34" y="198"/>
                  </a:lnTo>
                  <a:lnTo>
                    <a:pt x="34" y="47"/>
                  </a:lnTo>
                  <a:lnTo>
                    <a:pt x="36" y="42"/>
                  </a:lnTo>
                  <a:lnTo>
                    <a:pt x="42" y="40"/>
                  </a:lnTo>
                  <a:lnTo>
                    <a:pt x="44" y="42"/>
                  </a:lnTo>
                  <a:lnTo>
                    <a:pt x="46" y="47"/>
                  </a:lnTo>
                  <a:lnTo>
                    <a:pt x="46" y="210"/>
                  </a:lnTo>
                  <a:lnTo>
                    <a:pt x="46" y="418"/>
                  </a:lnTo>
                  <a:lnTo>
                    <a:pt x="48" y="430"/>
                  </a:lnTo>
                  <a:lnTo>
                    <a:pt x="58" y="442"/>
                  </a:lnTo>
                  <a:lnTo>
                    <a:pt x="71" y="446"/>
                  </a:lnTo>
                  <a:lnTo>
                    <a:pt x="78" y="446"/>
                  </a:lnTo>
                  <a:lnTo>
                    <a:pt x="91" y="442"/>
                  </a:lnTo>
                  <a:lnTo>
                    <a:pt x="100" y="430"/>
                  </a:lnTo>
                  <a:lnTo>
                    <a:pt x="104" y="418"/>
                  </a:lnTo>
                  <a:lnTo>
                    <a:pt x="104" y="221"/>
                  </a:lnTo>
                  <a:lnTo>
                    <a:pt x="106" y="213"/>
                  </a:lnTo>
                  <a:lnTo>
                    <a:pt x="115" y="210"/>
                  </a:lnTo>
                  <a:lnTo>
                    <a:pt x="123" y="213"/>
                  </a:lnTo>
                  <a:lnTo>
                    <a:pt x="127" y="221"/>
                  </a:lnTo>
                  <a:lnTo>
                    <a:pt x="127" y="418"/>
                  </a:lnTo>
                </a:path>
              </a:pathLst>
            </a:custGeom>
            <a:solidFill>
              <a:srgbClr val="0000FF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2" name="Freeform 68"/>
            <p:cNvSpPr>
              <a:spLocks/>
            </p:cNvSpPr>
            <p:nvPr/>
          </p:nvSpPr>
          <p:spPr bwMode="auto">
            <a:xfrm>
              <a:off x="2034" y="3286"/>
              <a:ext cx="98" cy="100"/>
            </a:xfrm>
            <a:custGeom>
              <a:avLst/>
              <a:gdLst>
                <a:gd name="T0" fmla="*/ 0 w 98"/>
                <a:gd name="T1" fmla="*/ 49 h 100"/>
                <a:gd name="T2" fmla="*/ 3 w 98"/>
                <a:gd name="T3" fmla="*/ 31 h 100"/>
                <a:gd name="T4" fmla="*/ 12 w 98"/>
                <a:gd name="T5" fmla="*/ 18 h 100"/>
                <a:gd name="T6" fmla="*/ 25 w 98"/>
                <a:gd name="T7" fmla="*/ 6 h 100"/>
                <a:gd name="T8" fmla="*/ 41 w 98"/>
                <a:gd name="T9" fmla="*/ 0 h 100"/>
                <a:gd name="T10" fmla="*/ 56 w 98"/>
                <a:gd name="T11" fmla="*/ 0 h 100"/>
                <a:gd name="T12" fmla="*/ 72 w 98"/>
                <a:gd name="T13" fmla="*/ 6 h 100"/>
                <a:gd name="T14" fmla="*/ 87 w 98"/>
                <a:gd name="T15" fmla="*/ 18 h 100"/>
                <a:gd name="T16" fmla="*/ 93 w 98"/>
                <a:gd name="T17" fmla="*/ 31 h 100"/>
                <a:gd name="T18" fmla="*/ 97 w 98"/>
                <a:gd name="T19" fmla="*/ 49 h 100"/>
                <a:gd name="T20" fmla="*/ 93 w 98"/>
                <a:gd name="T21" fmla="*/ 68 h 100"/>
                <a:gd name="T22" fmla="*/ 87 w 98"/>
                <a:gd name="T23" fmla="*/ 83 h 100"/>
                <a:gd name="T24" fmla="*/ 72 w 98"/>
                <a:gd name="T25" fmla="*/ 93 h 100"/>
                <a:gd name="T26" fmla="*/ 56 w 98"/>
                <a:gd name="T27" fmla="*/ 99 h 100"/>
                <a:gd name="T28" fmla="*/ 41 w 98"/>
                <a:gd name="T29" fmla="*/ 99 h 100"/>
                <a:gd name="T30" fmla="*/ 25 w 98"/>
                <a:gd name="T31" fmla="*/ 93 h 100"/>
                <a:gd name="T32" fmla="*/ 12 w 98"/>
                <a:gd name="T33" fmla="*/ 83 h 100"/>
                <a:gd name="T34" fmla="*/ 3 w 98"/>
                <a:gd name="T35" fmla="*/ 68 h 100"/>
                <a:gd name="T36" fmla="*/ 0 w 98"/>
                <a:gd name="T37" fmla="*/ 49 h 1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8"/>
                <a:gd name="T58" fmla="*/ 0 h 100"/>
                <a:gd name="T59" fmla="*/ 98 w 98"/>
                <a:gd name="T60" fmla="*/ 100 h 10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8" h="100">
                  <a:moveTo>
                    <a:pt x="0" y="49"/>
                  </a:moveTo>
                  <a:lnTo>
                    <a:pt x="3" y="31"/>
                  </a:lnTo>
                  <a:lnTo>
                    <a:pt x="12" y="18"/>
                  </a:lnTo>
                  <a:lnTo>
                    <a:pt x="25" y="6"/>
                  </a:lnTo>
                  <a:lnTo>
                    <a:pt x="41" y="0"/>
                  </a:lnTo>
                  <a:lnTo>
                    <a:pt x="56" y="0"/>
                  </a:lnTo>
                  <a:lnTo>
                    <a:pt x="72" y="6"/>
                  </a:lnTo>
                  <a:lnTo>
                    <a:pt x="87" y="18"/>
                  </a:lnTo>
                  <a:lnTo>
                    <a:pt x="93" y="31"/>
                  </a:lnTo>
                  <a:lnTo>
                    <a:pt x="97" y="49"/>
                  </a:lnTo>
                  <a:lnTo>
                    <a:pt x="93" y="68"/>
                  </a:lnTo>
                  <a:lnTo>
                    <a:pt x="87" y="83"/>
                  </a:lnTo>
                  <a:lnTo>
                    <a:pt x="72" y="93"/>
                  </a:lnTo>
                  <a:lnTo>
                    <a:pt x="56" y="99"/>
                  </a:lnTo>
                  <a:lnTo>
                    <a:pt x="41" y="99"/>
                  </a:lnTo>
                  <a:lnTo>
                    <a:pt x="25" y="93"/>
                  </a:lnTo>
                  <a:lnTo>
                    <a:pt x="12" y="83"/>
                  </a:lnTo>
                  <a:lnTo>
                    <a:pt x="3" y="68"/>
                  </a:lnTo>
                  <a:lnTo>
                    <a:pt x="0" y="49"/>
                  </a:lnTo>
                </a:path>
              </a:pathLst>
            </a:custGeom>
            <a:solidFill>
              <a:srgbClr val="3366FF"/>
            </a:solidFill>
            <a:ln w="9525" cap="rnd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07" name="Text Box 69"/>
          <p:cNvSpPr txBox="1">
            <a:spLocks noChangeArrowheads="1"/>
          </p:cNvSpPr>
          <p:nvPr/>
        </p:nvSpPr>
        <p:spPr bwMode="auto">
          <a:xfrm>
            <a:off x="2209800" y="5486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 err="1" smtClean="0">
                <a:latin typeface="Times New Roman" pitchFamily="18" charset="0"/>
              </a:rPr>
              <a:t>Mẫu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5608" name="Freeform 70"/>
          <p:cNvSpPr>
            <a:spLocks/>
          </p:cNvSpPr>
          <p:nvPr/>
        </p:nvSpPr>
        <p:spPr bwMode="auto">
          <a:xfrm>
            <a:off x="3810000" y="5410200"/>
            <a:ext cx="915988" cy="687388"/>
          </a:xfrm>
          <a:custGeom>
            <a:avLst/>
            <a:gdLst>
              <a:gd name="T0" fmla="*/ 0 w 577"/>
              <a:gd name="T1" fmla="*/ 2147483647 h 433"/>
              <a:gd name="T2" fmla="*/ 2147483647 w 577"/>
              <a:gd name="T3" fmla="*/ 2147483647 h 433"/>
              <a:gd name="T4" fmla="*/ 2147483647 w 577"/>
              <a:gd name="T5" fmla="*/ 0 h 433"/>
              <a:gd name="T6" fmla="*/ 2147483647 w 577"/>
              <a:gd name="T7" fmla="*/ 2147483647 h 433"/>
              <a:gd name="T8" fmla="*/ 2147483647 w 577"/>
              <a:gd name="T9" fmla="*/ 2147483647 h 433"/>
              <a:gd name="T10" fmla="*/ 2147483647 w 577"/>
              <a:gd name="T11" fmla="*/ 2147483647 h 433"/>
              <a:gd name="T12" fmla="*/ 0 w 577"/>
              <a:gd name="T13" fmla="*/ 2147483647 h 4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7"/>
              <a:gd name="T22" fmla="*/ 0 h 433"/>
              <a:gd name="T23" fmla="*/ 577 w 577"/>
              <a:gd name="T24" fmla="*/ 433 h 4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7" h="433">
                <a:moveTo>
                  <a:pt x="0" y="107"/>
                </a:moveTo>
                <a:lnTo>
                  <a:pt x="467" y="107"/>
                </a:lnTo>
                <a:lnTo>
                  <a:pt x="467" y="0"/>
                </a:lnTo>
                <a:lnTo>
                  <a:pt x="576" y="217"/>
                </a:lnTo>
                <a:lnTo>
                  <a:pt x="467" y="432"/>
                </a:lnTo>
                <a:lnTo>
                  <a:pt x="467" y="324"/>
                </a:lnTo>
                <a:lnTo>
                  <a:pt x="0" y="324"/>
                </a:lnTo>
              </a:path>
            </a:pathLst>
          </a:custGeom>
          <a:solidFill>
            <a:schemeClr val="bg2"/>
          </a:solidFill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2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381000"/>
            <a:ext cx="7383462" cy="990600"/>
          </a:xfrm>
        </p:spPr>
        <p:txBody>
          <a:bodyPr/>
          <a:lstStyle/>
          <a:p>
            <a:pPr eaLnBrk="1" hangingPunct="1"/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5667" y="1905000"/>
            <a:ext cx="8001000" cy="4953000"/>
          </a:xfrm>
        </p:spPr>
        <p:txBody>
          <a:bodyPr/>
          <a:lstStyle/>
          <a:p>
            <a:pPr eaLnBrk="1" hangingPunct="1"/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trung</a:t>
            </a:r>
            <a:r>
              <a:rPr lang="en-US" sz="2400" dirty="0" smtClean="0"/>
              <a:t> </a:t>
            </a:r>
            <a:r>
              <a:rPr lang="en-US" sz="2400" dirty="0" err="1" smtClean="0"/>
              <a:t>bình</a:t>
            </a:r>
            <a:r>
              <a:rPr lang="en-US" sz="2400" dirty="0" smtClean="0"/>
              <a:t> </a:t>
            </a:r>
            <a:r>
              <a:rPr lang="en-US" sz="2400" dirty="0" err="1" smtClean="0"/>
              <a:t>mẫu</a:t>
            </a:r>
            <a:r>
              <a:rPr lang="en-US" sz="2400" dirty="0" smtClean="0"/>
              <a:t> </a:t>
            </a:r>
            <a:r>
              <a:rPr lang="en-US" sz="2400" dirty="0" err="1" smtClean="0"/>
              <a:t>thu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  X = 3.4.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trị</a:t>
            </a:r>
            <a:r>
              <a:rPr lang="en-US" sz="2400" dirty="0" smtClean="0"/>
              <a:t> ở </a:t>
            </a:r>
            <a:r>
              <a:rPr lang="en-US" sz="2400" dirty="0" err="1" smtClean="0"/>
              <a:t>mẫu</a:t>
            </a:r>
            <a:r>
              <a:rPr lang="en-US" sz="2400" dirty="0" smtClean="0"/>
              <a:t> </a:t>
            </a:r>
            <a:r>
              <a:rPr lang="en-US" sz="2400" dirty="0" err="1" smtClean="0"/>
              <a:t>này</a:t>
            </a:r>
            <a:r>
              <a:rPr lang="en-US" sz="2400" dirty="0" smtClean="0"/>
              <a:t> </a:t>
            </a:r>
            <a:r>
              <a:rPr lang="en-US" sz="2400" dirty="0" err="1" smtClean="0"/>
              <a:t>thấp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cách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ý </a:t>
            </a:r>
            <a:r>
              <a:rPr lang="en-US" sz="2400" dirty="0" err="1" smtClean="0"/>
              <a:t>nghĩa</a:t>
            </a:r>
            <a:r>
              <a:rPr lang="en-US" sz="2400" dirty="0" smtClean="0"/>
              <a:t> so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khẳng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trung</a:t>
            </a:r>
            <a:r>
              <a:rPr lang="en-US" sz="2400" dirty="0" smtClean="0"/>
              <a:t> </a:t>
            </a:r>
            <a:r>
              <a:rPr lang="en-US" sz="2400" dirty="0" err="1" smtClean="0"/>
              <a:t>bình</a:t>
            </a:r>
            <a:r>
              <a:rPr lang="en-US" sz="2400" dirty="0" smtClean="0"/>
              <a:t> </a:t>
            </a: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ít</a:t>
            </a:r>
            <a:r>
              <a:rPr lang="en-US" sz="2400" dirty="0" smtClean="0"/>
              <a:t> </a:t>
            </a:r>
            <a:r>
              <a:rPr lang="en-US" sz="2400" dirty="0" err="1" smtClean="0"/>
              <a:t>nhất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5.3.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altLang="ko-KR" sz="2400" dirty="0" err="1" smtClean="0">
                <a:ea typeface="Gulim" pitchFamily="34" charset="-127"/>
              </a:rPr>
              <a:t>Nếu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giả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thuyết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không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là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đúng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thì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khả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năng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thu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được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mẫu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với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trung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bình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mẫu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nhỏ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như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vậy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sẽ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rất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bé</a:t>
            </a:r>
            <a:r>
              <a:rPr lang="en-US" altLang="ko-KR" sz="2400" dirty="0" smtClean="0">
                <a:ea typeface="Gulim" pitchFamily="34" charset="-127"/>
              </a:rPr>
              <a:t>, </a:t>
            </a:r>
            <a:r>
              <a:rPr lang="en-US" altLang="ko-KR" sz="2400" dirty="0" err="1" smtClean="0">
                <a:ea typeface="Gulim" pitchFamily="34" charset="-127"/>
              </a:rPr>
              <a:t>vì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vậy</a:t>
            </a:r>
            <a:r>
              <a:rPr lang="en-US" altLang="ko-KR" sz="2400" dirty="0" smtClean="0">
                <a:ea typeface="Gulim" pitchFamily="34" charset="-127"/>
              </a:rPr>
              <a:t> ta </a:t>
            </a:r>
            <a:r>
              <a:rPr lang="en-US" altLang="ko-KR" sz="2400" dirty="0" err="1" smtClean="0">
                <a:ea typeface="Gulim" pitchFamily="34" charset="-127"/>
              </a:rPr>
              <a:t>bác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bỏ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giả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thuyết</a:t>
            </a:r>
            <a:r>
              <a:rPr lang="en-US" altLang="ko-KR" sz="2400" dirty="0" smtClean="0">
                <a:ea typeface="Gulim" pitchFamily="34" charset="-127"/>
              </a:rPr>
              <a:t> </a:t>
            </a:r>
            <a:r>
              <a:rPr lang="en-US" altLang="ko-KR" sz="2400" dirty="0" err="1" smtClean="0">
                <a:ea typeface="Gulim" pitchFamily="34" charset="-127"/>
              </a:rPr>
              <a:t>không</a:t>
            </a:r>
            <a:r>
              <a:rPr lang="en-US" altLang="ko-KR" sz="2400" dirty="0" smtClean="0">
                <a:ea typeface="Gulim" pitchFamily="34" charset="-127"/>
              </a:rPr>
              <a:t>.</a:t>
            </a:r>
            <a:endParaRPr lang="en-US" sz="2400" dirty="0" smtClean="0"/>
          </a:p>
          <a:p>
            <a:pPr eaLnBrk="1" hangingPunct="1"/>
            <a:endParaRPr lang="en-US" sz="1200" dirty="0" smtClean="0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5867400" y="193872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7010400" y="1066800"/>
            <a:ext cx="15712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(</a:t>
            </a:r>
            <a:r>
              <a:rPr lang="en-US" i="1" dirty="0" err="1" smtClean="0">
                <a:solidFill>
                  <a:schemeClr val="tx2"/>
                </a:solidFill>
              </a:rPr>
              <a:t>tiếp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err="1" smtClean="0">
                <a:solidFill>
                  <a:schemeClr val="tx2"/>
                </a:solidFill>
              </a:rPr>
              <a:t>theo</a:t>
            </a:r>
            <a:r>
              <a:rPr lang="en-US" i="1" dirty="0" smtClean="0">
                <a:solidFill>
                  <a:schemeClr val="tx2"/>
                </a:solidFill>
              </a:rPr>
              <a:t>)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0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3810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endParaRPr 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828800"/>
            <a:ext cx="8534400" cy="4532313"/>
          </a:xfrm>
        </p:spPr>
        <p:txBody>
          <a:bodyPr/>
          <a:lstStyle/>
          <a:p>
            <a:pPr eaLnBrk="1" hangingPunct="1"/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trung</a:t>
            </a:r>
            <a:r>
              <a:rPr lang="en-US" sz="2400" dirty="0" smtClean="0"/>
              <a:t> </a:t>
            </a:r>
            <a:r>
              <a:rPr lang="en-US" sz="2400" dirty="0" err="1" smtClean="0"/>
              <a:t>bình</a:t>
            </a:r>
            <a:r>
              <a:rPr lang="en-US" sz="2400" dirty="0" smtClean="0"/>
              <a:t> </a:t>
            </a:r>
            <a:r>
              <a:rPr lang="en-US" sz="2400" dirty="0" err="1" smtClean="0"/>
              <a:t>mẫu</a:t>
            </a:r>
            <a:r>
              <a:rPr lang="en-US" sz="2400" dirty="0" smtClean="0"/>
              <a:t> </a:t>
            </a:r>
            <a:r>
              <a:rPr lang="en-US" sz="2400" dirty="0" err="1" smtClean="0"/>
              <a:t>nhỏ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 </a:t>
            </a:r>
            <a:r>
              <a:rPr lang="en-US" sz="2400" dirty="0" err="1" smtClean="0"/>
              <a:t>nhiều</a:t>
            </a:r>
            <a:r>
              <a:rPr lang="en-US" sz="2400" dirty="0" smtClean="0"/>
              <a:t> so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trung</a:t>
            </a:r>
            <a:r>
              <a:rPr lang="en-US" sz="2400" dirty="0" smtClean="0"/>
              <a:t> </a:t>
            </a:r>
            <a:r>
              <a:rPr lang="en-US" sz="2400" dirty="0" err="1" smtClean="0"/>
              <a:t>bình</a:t>
            </a:r>
            <a:r>
              <a:rPr lang="en-US" sz="2400" dirty="0" smtClean="0"/>
              <a:t> </a:t>
            </a: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đưa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thì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bác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endParaRPr lang="en-US" sz="2400" dirty="0" smtClean="0"/>
          </a:p>
          <a:p>
            <a:pPr eaLnBrk="1" hangingPunct="1"/>
            <a:r>
              <a:rPr lang="en-US" sz="2400" dirty="0" err="1" smtClean="0"/>
              <a:t>Nhỏ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 </a:t>
            </a:r>
            <a:r>
              <a:rPr lang="en-US" sz="2400" dirty="0" err="1" smtClean="0"/>
              <a:t>bao</a:t>
            </a:r>
            <a:r>
              <a:rPr lang="en-US" sz="2400" dirty="0" smtClean="0"/>
              <a:t> </a:t>
            </a:r>
            <a:r>
              <a:rPr lang="en-US" sz="2400" dirty="0" err="1" smtClean="0"/>
              <a:t>nhiêu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 </a:t>
            </a:r>
            <a:r>
              <a:rPr lang="en-US" sz="2400" dirty="0" err="1" smtClean="0"/>
              <a:t>đủ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bác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 smtClean="0"/>
              <a:t> 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?</a:t>
            </a:r>
          </a:p>
          <a:p>
            <a:pPr eaLnBrk="1" hangingPunct="1"/>
            <a:r>
              <a:rPr lang="en-US" sz="2400" dirty="0" err="1" smtClean="0"/>
              <a:t>Tùy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đặc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 </a:t>
            </a: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phối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kích</a:t>
            </a:r>
            <a:r>
              <a:rPr lang="en-US" sz="2400" dirty="0" smtClean="0"/>
              <a:t> </a:t>
            </a:r>
            <a:r>
              <a:rPr lang="en-US" sz="2400" dirty="0" err="1" smtClean="0"/>
              <a:t>thước</a:t>
            </a:r>
            <a:r>
              <a:rPr lang="en-US" sz="2400" dirty="0" smtClean="0"/>
              <a:t> </a:t>
            </a:r>
            <a:r>
              <a:rPr lang="en-US" sz="2400" dirty="0" err="1" smtClean="0"/>
              <a:t>mẫu</a:t>
            </a:r>
            <a:r>
              <a:rPr lang="en-US" sz="2400" dirty="0" smtClean="0"/>
              <a:t> ta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trị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kiểm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mẫu</a:t>
            </a:r>
            <a:r>
              <a:rPr lang="en-US" sz="2400" dirty="0" smtClean="0"/>
              <a:t>.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eaLnBrk="1" hangingPunct="1"/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trị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tới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hạn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ta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mốc</a:t>
            </a:r>
            <a:r>
              <a:rPr lang="en-US" sz="2400" dirty="0" smtClean="0"/>
              <a:t> </a:t>
            </a:r>
            <a:r>
              <a:rPr lang="en-US" sz="2400" dirty="0" err="1" smtClean="0"/>
              <a:t>giúp</a:t>
            </a:r>
            <a:r>
              <a:rPr lang="en-US" sz="2400" dirty="0" smtClean="0"/>
              <a:t> </a:t>
            </a:r>
            <a:r>
              <a:rPr lang="en-US" sz="2400" dirty="0" err="1" smtClean="0"/>
              <a:t>đưa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quyết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thế</a:t>
            </a:r>
            <a:r>
              <a:rPr lang="en-US" sz="2400" dirty="0" smtClean="0"/>
              <a:t> </a:t>
            </a:r>
            <a:r>
              <a:rPr lang="en-US" sz="2400" dirty="0" err="1" smtClean="0"/>
              <a:t>nào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nhỏ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 </a:t>
            </a:r>
            <a:r>
              <a:rPr lang="en-US" sz="2400" dirty="0" err="1" smtClean="0"/>
              <a:t>đủ</a:t>
            </a:r>
            <a:r>
              <a:rPr lang="en-US" sz="2400" dirty="0" smtClean="0"/>
              <a:t> </a:t>
            </a:r>
            <a:r>
              <a:rPr lang="en-US" sz="2400" dirty="0" err="1" smtClean="0"/>
              <a:t>nhiều</a:t>
            </a:r>
            <a:r>
              <a:rPr lang="en-US" sz="2400" dirty="0" smtClean="0"/>
              <a:t>, </a:t>
            </a:r>
            <a:r>
              <a:rPr lang="en-US" sz="2400" dirty="0" err="1" smtClean="0"/>
              <a:t>lớn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 </a:t>
            </a:r>
            <a:r>
              <a:rPr lang="en-US" sz="2400" dirty="0" err="1" smtClean="0"/>
              <a:t>đủ</a:t>
            </a:r>
            <a:r>
              <a:rPr lang="en-US" sz="2400" dirty="0" smtClean="0"/>
              <a:t> </a:t>
            </a:r>
            <a:r>
              <a:rPr lang="en-US" sz="2400" dirty="0" err="1" smtClean="0"/>
              <a:t>nhiều</a:t>
            </a:r>
            <a:r>
              <a:rPr lang="en-US" sz="2400" dirty="0" smtClean="0"/>
              <a:t> hay </a:t>
            </a:r>
            <a:r>
              <a:rPr lang="en-US" sz="2400" dirty="0" err="1" smtClean="0"/>
              <a:t>cách</a:t>
            </a:r>
            <a:r>
              <a:rPr lang="en-US" sz="2400" dirty="0" smtClean="0"/>
              <a:t> </a:t>
            </a:r>
            <a:r>
              <a:rPr lang="en-US" sz="2400" dirty="0" err="1" smtClean="0"/>
              <a:t>đủ</a:t>
            </a:r>
            <a:r>
              <a:rPr lang="en-US" sz="2400" dirty="0" smtClean="0"/>
              <a:t> </a:t>
            </a:r>
            <a:r>
              <a:rPr lang="en-US" sz="2400" dirty="0" err="1" smtClean="0"/>
              <a:t>xa</a:t>
            </a:r>
            <a:r>
              <a:rPr lang="en-US" sz="2400" dirty="0" smtClean="0"/>
              <a:t>,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 so </a:t>
            </a:r>
            <a:r>
              <a:rPr lang="en-US" sz="2400" dirty="0" err="1" smtClean="0"/>
              <a:t>sánh</a:t>
            </a:r>
            <a:r>
              <a:rPr lang="en-US" sz="2400" dirty="0" smtClean="0"/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trị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kiểm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trị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tới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hạn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đi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luận</a:t>
            </a:r>
            <a:r>
              <a:rPr lang="en-US" sz="2400" dirty="0" smtClean="0"/>
              <a:t> </a:t>
            </a:r>
            <a:r>
              <a:rPr lang="en-US" sz="2400" dirty="0" err="1" smtClean="0"/>
              <a:t>bác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/>
              <a:t> </a:t>
            </a:r>
            <a:r>
              <a:rPr lang="en-US" sz="2400" dirty="0" smtClean="0"/>
              <a:t>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hay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bác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 smtClean="0"/>
              <a:t> 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152400"/>
            <a:ext cx="7696200" cy="1295400"/>
          </a:xfrm>
        </p:spPr>
        <p:txBody>
          <a:bodyPr/>
          <a:lstStyle/>
          <a:p>
            <a:pPr eaLnBrk="1" hangingPunct="1"/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endParaRPr lang="en-US" dirty="0" smtClean="0"/>
          </a:p>
        </p:txBody>
      </p:sp>
      <p:sp>
        <p:nvSpPr>
          <p:cNvPr id="33795" name="Freeform 3"/>
          <p:cNvSpPr>
            <a:spLocks/>
          </p:cNvSpPr>
          <p:nvPr/>
        </p:nvSpPr>
        <p:spPr bwMode="auto">
          <a:xfrm>
            <a:off x="6135688" y="3640138"/>
            <a:ext cx="1179512" cy="425450"/>
          </a:xfrm>
          <a:custGeom>
            <a:avLst/>
            <a:gdLst>
              <a:gd name="T0" fmla="*/ 2147483647 w 480"/>
              <a:gd name="T1" fmla="*/ 2147483647 h 192"/>
              <a:gd name="T2" fmla="*/ 2147483647 w 480"/>
              <a:gd name="T3" fmla="*/ 2147483647 h 192"/>
              <a:gd name="T4" fmla="*/ 2147483647 w 480"/>
              <a:gd name="T5" fmla="*/ 2147483647 h 192"/>
              <a:gd name="T6" fmla="*/ 2147483647 w 480"/>
              <a:gd name="T7" fmla="*/ 2147483647 h 192"/>
              <a:gd name="T8" fmla="*/ 2147483647 w 480"/>
              <a:gd name="T9" fmla="*/ 2147483647 h 192"/>
              <a:gd name="T10" fmla="*/ 0 w 480"/>
              <a:gd name="T11" fmla="*/ 0 h 192"/>
              <a:gd name="T12" fmla="*/ 2147483647 w 480"/>
              <a:gd name="T13" fmla="*/ 2147483647 h 192"/>
              <a:gd name="T14" fmla="*/ 2147483647 w 480"/>
              <a:gd name="T15" fmla="*/ 2147483647 h 192"/>
              <a:gd name="T16" fmla="*/ 2147483647 w 480"/>
              <a:gd name="T17" fmla="*/ 2147483647 h 19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0"/>
              <a:gd name="T28" fmla="*/ 0 h 192"/>
              <a:gd name="T29" fmla="*/ 480 w 480"/>
              <a:gd name="T30" fmla="*/ 192 h 19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0" h="192">
                <a:moveTo>
                  <a:pt x="480" y="180"/>
                </a:moveTo>
                <a:lnTo>
                  <a:pt x="432" y="138"/>
                </a:lnTo>
                <a:lnTo>
                  <a:pt x="233" y="105"/>
                </a:lnTo>
                <a:lnTo>
                  <a:pt x="134" y="72"/>
                </a:lnTo>
                <a:lnTo>
                  <a:pt x="22" y="3"/>
                </a:lnTo>
                <a:lnTo>
                  <a:pt x="0" y="0"/>
                </a:lnTo>
                <a:lnTo>
                  <a:pt x="12" y="192"/>
                </a:lnTo>
                <a:lnTo>
                  <a:pt x="480" y="185"/>
                </a:lnTo>
                <a:lnTo>
                  <a:pt x="480" y="180"/>
                </a:lnTo>
              </a:path>
            </a:pathLst>
          </a:custGeom>
          <a:solidFill>
            <a:srgbClr val="C3DBFF"/>
          </a:solidFill>
          <a:ln w="12700" cap="rnd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796" name="Freeform 4"/>
          <p:cNvSpPr>
            <a:spLocks/>
          </p:cNvSpPr>
          <p:nvPr/>
        </p:nvSpPr>
        <p:spPr bwMode="auto">
          <a:xfrm>
            <a:off x="2598738" y="3625850"/>
            <a:ext cx="1163637" cy="423863"/>
          </a:xfrm>
          <a:custGeom>
            <a:avLst/>
            <a:gdLst>
              <a:gd name="T0" fmla="*/ 0 w 474"/>
              <a:gd name="T1" fmla="*/ 2147483647 h 191"/>
              <a:gd name="T2" fmla="*/ 2147483647 w 474"/>
              <a:gd name="T3" fmla="*/ 2147483647 h 191"/>
              <a:gd name="T4" fmla="*/ 2147483647 w 474"/>
              <a:gd name="T5" fmla="*/ 2147483647 h 191"/>
              <a:gd name="T6" fmla="*/ 2147483647 w 474"/>
              <a:gd name="T7" fmla="*/ 2147483647 h 191"/>
              <a:gd name="T8" fmla="*/ 2147483647 w 474"/>
              <a:gd name="T9" fmla="*/ 2147483647 h 191"/>
              <a:gd name="T10" fmla="*/ 2147483647 w 474"/>
              <a:gd name="T11" fmla="*/ 0 h 191"/>
              <a:gd name="T12" fmla="*/ 2147483647 w 474"/>
              <a:gd name="T13" fmla="*/ 2147483647 h 191"/>
              <a:gd name="T14" fmla="*/ 0 w 474"/>
              <a:gd name="T15" fmla="*/ 2147483647 h 191"/>
              <a:gd name="T16" fmla="*/ 0 w 474"/>
              <a:gd name="T17" fmla="*/ 2147483647 h 1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74"/>
              <a:gd name="T28" fmla="*/ 0 h 191"/>
              <a:gd name="T29" fmla="*/ 474 w 474"/>
              <a:gd name="T30" fmla="*/ 191 h 19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74" h="191">
                <a:moveTo>
                  <a:pt x="0" y="186"/>
                </a:moveTo>
                <a:lnTo>
                  <a:pt x="48" y="144"/>
                </a:lnTo>
                <a:lnTo>
                  <a:pt x="246" y="111"/>
                </a:lnTo>
                <a:lnTo>
                  <a:pt x="345" y="78"/>
                </a:lnTo>
                <a:lnTo>
                  <a:pt x="456" y="9"/>
                </a:lnTo>
                <a:lnTo>
                  <a:pt x="474" y="0"/>
                </a:lnTo>
                <a:lnTo>
                  <a:pt x="468" y="186"/>
                </a:lnTo>
                <a:lnTo>
                  <a:pt x="0" y="191"/>
                </a:lnTo>
                <a:lnTo>
                  <a:pt x="0" y="186"/>
                </a:lnTo>
              </a:path>
            </a:pathLst>
          </a:custGeom>
          <a:solidFill>
            <a:srgbClr val="C3DBFF"/>
          </a:solidFill>
          <a:ln w="12700" cap="rnd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797" name="Freeform 5"/>
          <p:cNvSpPr>
            <a:spLocks/>
          </p:cNvSpPr>
          <p:nvPr/>
        </p:nvSpPr>
        <p:spPr bwMode="auto">
          <a:xfrm>
            <a:off x="2716213" y="2667000"/>
            <a:ext cx="2239962" cy="1277938"/>
          </a:xfrm>
          <a:custGeom>
            <a:avLst/>
            <a:gdLst>
              <a:gd name="T0" fmla="*/ 0 w 600"/>
              <a:gd name="T1" fmla="*/ 2147483647 h 576"/>
              <a:gd name="T2" fmla="*/ 2147483647 w 600"/>
              <a:gd name="T3" fmla="*/ 2147483647 h 576"/>
              <a:gd name="T4" fmla="*/ 2147483647 w 600"/>
              <a:gd name="T5" fmla="*/ 2147483647 h 576"/>
              <a:gd name="T6" fmla="*/ 2147483647 w 600"/>
              <a:gd name="T7" fmla="*/ 2147483647 h 576"/>
              <a:gd name="T8" fmla="*/ 2147483647 w 600"/>
              <a:gd name="T9" fmla="*/ 2147483647 h 576"/>
              <a:gd name="T10" fmla="*/ 2147483647 w 600"/>
              <a:gd name="T11" fmla="*/ 2147483647 h 576"/>
              <a:gd name="T12" fmla="*/ 2147483647 w 600"/>
              <a:gd name="T13" fmla="*/ 2147483647 h 576"/>
              <a:gd name="T14" fmla="*/ 2147483647 w 600"/>
              <a:gd name="T15" fmla="*/ 2147483647 h 576"/>
              <a:gd name="T16" fmla="*/ 2147483647 w 600"/>
              <a:gd name="T17" fmla="*/ 2147483647 h 576"/>
              <a:gd name="T18" fmla="*/ 2147483647 w 600"/>
              <a:gd name="T19" fmla="*/ 2147483647 h 576"/>
              <a:gd name="T20" fmla="*/ 2147483647 w 600"/>
              <a:gd name="T21" fmla="*/ 2147483647 h 576"/>
              <a:gd name="T22" fmla="*/ 2147483647 w 600"/>
              <a:gd name="T23" fmla="*/ 2147483647 h 576"/>
              <a:gd name="T24" fmla="*/ 2147483647 w 600"/>
              <a:gd name="T25" fmla="*/ 2147483647 h 576"/>
              <a:gd name="T26" fmla="*/ 2147483647 w 600"/>
              <a:gd name="T27" fmla="*/ 2147483647 h 576"/>
              <a:gd name="T28" fmla="*/ 2147483647 w 600"/>
              <a:gd name="T29" fmla="*/ 2147483647 h 576"/>
              <a:gd name="T30" fmla="*/ 2147483647 w 600"/>
              <a:gd name="T31" fmla="*/ 0 h 5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600"/>
              <a:gd name="T49" fmla="*/ 0 h 576"/>
              <a:gd name="T50" fmla="*/ 600 w 600"/>
              <a:gd name="T51" fmla="*/ 576 h 57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600" h="576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w="508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Freeform 6"/>
          <p:cNvSpPr>
            <a:spLocks/>
          </p:cNvSpPr>
          <p:nvPr/>
        </p:nvSpPr>
        <p:spPr bwMode="auto">
          <a:xfrm>
            <a:off x="4956175" y="2667000"/>
            <a:ext cx="2241550" cy="1277938"/>
          </a:xfrm>
          <a:custGeom>
            <a:avLst/>
            <a:gdLst>
              <a:gd name="T0" fmla="*/ 2147483647 w 576"/>
              <a:gd name="T1" fmla="*/ 2147483647 h 576"/>
              <a:gd name="T2" fmla="*/ 2147483647 w 576"/>
              <a:gd name="T3" fmla="*/ 2147483647 h 576"/>
              <a:gd name="T4" fmla="*/ 2147483647 w 576"/>
              <a:gd name="T5" fmla="*/ 2147483647 h 576"/>
              <a:gd name="T6" fmla="*/ 2147483647 w 576"/>
              <a:gd name="T7" fmla="*/ 2147483647 h 576"/>
              <a:gd name="T8" fmla="*/ 2147483647 w 576"/>
              <a:gd name="T9" fmla="*/ 2147483647 h 576"/>
              <a:gd name="T10" fmla="*/ 2147483647 w 576"/>
              <a:gd name="T11" fmla="*/ 2147483647 h 576"/>
              <a:gd name="T12" fmla="*/ 2147483647 w 576"/>
              <a:gd name="T13" fmla="*/ 2147483647 h 576"/>
              <a:gd name="T14" fmla="*/ 2147483647 w 576"/>
              <a:gd name="T15" fmla="*/ 2147483647 h 576"/>
              <a:gd name="T16" fmla="*/ 2147483647 w 576"/>
              <a:gd name="T17" fmla="*/ 2147483647 h 576"/>
              <a:gd name="T18" fmla="*/ 2147483647 w 576"/>
              <a:gd name="T19" fmla="*/ 2147483647 h 576"/>
              <a:gd name="T20" fmla="*/ 2147483647 w 576"/>
              <a:gd name="T21" fmla="*/ 2147483647 h 576"/>
              <a:gd name="T22" fmla="*/ 2147483647 w 576"/>
              <a:gd name="T23" fmla="*/ 2147483647 h 576"/>
              <a:gd name="T24" fmla="*/ 2147483647 w 576"/>
              <a:gd name="T25" fmla="*/ 2147483647 h 576"/>
              <a:gd name="T26" fmla="*/ 2147483647 w 576"/>
              <a:gd name="T27" fmla="*/ 2147483647 h 576"/>
              <a:gd name="T28" fmla="*/ 2147483647 w 576"/>
              <a:gd name="T29" fmla="*/ 2147483647 h 576"/>
              <a:gd name="T30" fmla="*/ 0 w 576"/>
              <a:gd name="T31" fmla="*/ 0 h 5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76"/>
              <a:gd name="T49" fmla="*/ 0 h 576"/>
              <a:gd name="T50" fmla="*/ 576 w 576"/>
              <a:gd name="T51" fmla="*/ 576 h 57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76" h="576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w="508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2598738" y="4052888"/>
            <a:ext cx="4716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Freeform 8"/>
          <p:cNvSpPr>
            <a:spLocks/>
          </p:cNvSpPr>
          <p:nvPr/>
        </p:nvSpPr>
        <p:spPr bwMode="auto">
          <a:xfrm>
            <a:off x="3541713" y="3838575"/>
            <a:ext cx="474662" cy="428625"/>
          </a:xfrm>
          <a:custGeom>
            <a:avLst/>
            <a:gdLst>
              <a:gd name="T0" fmla="*/ 2147483647 w 193"/>
              <a:gd name="T1" fmla="*/ 2147483647 h 193"/>
              <a:gd name="T2" fmla="*/ 2147483647 w 193"/>
              <a:gd name="T3" fmla="*/ 2147483647 h 193"/>
              <a:gd name="T4" fmla="*/ 2147483647 w 193"/>
              <a:gd name="T5" fmla="*/ 0 h 193"/>
              <a:gd name="T6" fmla="*/ 2147483647 w 193"/>
              <a:gd name="T7" fmla="*/ 2147483647 h 193"/>
              <a:gd name="T8" fmla="*/ 0 w 193"/>
              <a:gd name="T9" fmla="*/ 2147483647 h 193"/>
              <a:gd name="T10" fmla="*/ 2147483647 w 193"/>
              <a:gd name="T11" fmla="*/ 2147483647 h 193"/>
              <a:gd name="T12" fmla="*/ 2147483647 w 193"/>
              <a:gd name="T13" fmla="*/ 2147483647 h 193"/>
              <a:gd name="T14" fmla="*/ 2147483647 w 193"/>
              <a:gd name="T15" fmla="*/ 2147483647 h 193"/>
              <a:gd name="T16" fmla="*/ 2147483647 w 193"/>
              <a:gd name="T17" fmla="*/ 2147483647 h 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3"/>
              <a:gd name="T28" fmla="*/ 0 h 193"/>
              <a:gd name="T29" fmla="*/ 193 w 193"/>
              <a:gd name="T30" fmla="*/ 193 h 1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3" h="193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>
            <a:off x="4956175" y="2667000"/>
            <a:ext cx="0" cy="1385888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02" name="Freeform 10"/>
          <p:cNvSpPr>
            <a:spLocks/>
          </p:cNvSpPr>
          <p:nvPr/>
        </p:nvSpPr>
        <p:spPr bwMode="auto">
          <a:xfrm>
            <a:off x="5897563" y="3838575"/>
            <a:ext cx="474662" cy="428625"/>
          </a:xfrm>
          <a:custGeom>
            <a:avLst/>
            <a:gdLst>
              <a:gd name="T0" fmla="*/ 2147483647 w 193"/>
              <a:gd name="T1" fmla="*/ 2147483647 h 193"/>
              <a:gd name="T2" fmla="*/ 2147483647 w 193"/>
              <a:gd name="T3" fmla="*/ 2147483647 h 193"/>
              <a:gd name="T4" fmla="*/ 2147483647 w 193"/>
              <a:gd name="T5" fmla="*/ 0 h 193"/>
              <a:gd name="T6" fmla="*/ 2147483647 w 193"/>
              <a:gd name="T7" fmla="*/ 2147483647 h 193"/>
              <a:gd name="T8" fmla="*/ 0 w 193"/>
              <a:gd name="T9" fmla="*/ 2147483647 h 193"/>
              <a:gd name="T10" fmla="*/ 2147483647 w 193"/>
              <a:gd name="T11" fmla="*/ 2147483647 h 193"/>
              <a:gd name="T12" fmla="*/ 2147483647 w 193"/>
              <a:gd name="T13" fmla="*/ 2147483647 h 193"/>
              <a:gd name="T14" fmla="*/ 2147483647 w 193"/>
              <a:gd name="T15" fmla="*/ 2147483647 h 193"/>
              <a:gd name="T16" fmla="*/ 2147483647 w 193"/>
              <a:gd name="T17" fmla="*/ 2147483647 h 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3"/>
              <a:gd name="T28" fmla="*/ 0 h 193"/>
              <a:gd name="T29" fmla="*/ 193 w 193"/>
              <a:gd name="T30" fmla="*/ 193 h 1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3" h="193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chemeClr val="bg2"/>
          </a:solidFill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>
            <a:off x="3070225" y="3413125"/>
            <a:ext cx="588963" cy="425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 flipH="1">
            <a:off x="6253163" y="3306763"/>
            <a:ext cx="825500" cy="531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990600" y="4572000"/>
            <a:ext cx="7772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 err="1" smtClean="0">
                <a:latin typeface="Times New Roman" pitchFamily="18" charset="0"/>
              </a:rPr>
              <a:t>Giá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trị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tới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hạn</a:t>
            </a:r>
            <a:endParaRPr lang="en-US" sz="2400" dirty="0">
              <a:latin typeface="Times New Roman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endParaRPr lang="en-US" sz="2400" dirty="0">
              <a:latin typeface="Times New Roman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         </a:t>
            </a:r>
            <a:r>
              <a:rPr lang="en-US" sz="2400" dirty="0" smtClean="0">
                <a:latin typeface="Times New Roman" pitchFamily="18" charset="0"/>
              </a:rPr>
              <a:t>“</a:t>
            </a:r>
            <a:r>
              <a:rPr lang="en-US" sz="2400" dirty="0" err="1" smtClean="0">
                <a:latin typeface="Times New Roman" pitchFamily="18" charset="0"/>
              </a:rPr>
              <a:t>Quá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xa</a:t>
            </a:r>
            <a:r>
              <a:rPr lang="en-US" sz="2400" dirty="0" smtClean="0">
                <a:latin typeface="Times New Roman" pitchFamily="18" charset="0"/>
              </a:rPr>
              <a:t>” so </a:t>
            </a:r>
            <a:r>
              <a:rPr lang="en-US" sz="2400" dirty="0" err="1" smtClean="0">
                <a:latin typeface="Times New Roman" pitchFamily="18" charset="0"/>
              </a:rPr>
              <a:t>với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phân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phối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của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trung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bình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mẫu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2286000" y="1600200"/>
            <a:ext cx="586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 err="1" smtClean="0">
                <a:latin typeface="Times New Roman" pitchFamily="18" charset="0"/>
              </a:rPr>
              <a:t>Phân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phối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chọn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mẫu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của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giá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trị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kiểm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</a:rPr>
              <a:t>định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 flipH="1" flipV="1">
            <a:off x="3886200" y="41910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 flipV="1">
            <a:off x="5486400" y="41910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1600200" y="2794234"/>
            <a:ext cx="1580355" cy="400110"/>
          </a:xfrm>
          <a:prstGeom prst="rect">
            <a:avLst/>
          </a:prstGeom>
          <a:solidFill>
            <a:srgbClr val="FDE0B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dirty="0" err="1" smtClean="0">
                <a:latin typeface="Times New Roman" pitchFamily="18" charset="0"/>
              </a:rPr>
              <a:t>Miền</a:t>
            </a:r>
            <a:r>
              <a:rPr lang="en-US" sz="2000" dirty="0" smtClean="0">
                <a:latin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</a:rPr>
              <a:t>bác</a:t>
            </a:r>
            <a:r>
              <a:rPr lang="en-US" sz="2000" dirty="0" smtClean="0">
                <a:latin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</a:rPr>
              <a:t>bỏ</a:t>
            </a:r>
            <a:r>
              <a:rPr lang="en-US" sz="2000" dirty="0" smtClean="0">
                <a:latin typeface="Times New Roman" pitchFamily="18" charset="0"/>
              </a:rPr>
              <a:t> </a:t>
            </a:r>
            <a:endParaRPr lang="en-US" sz="2000" dirty="0">
              <a:latin typeface="Times New Roman" pitchFamily="18" charset="0"/>
            </a:endParaRPr>
          </a:p>
        </p:txBody>
      </p: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7162800" y="2743200"/>
            <a:ext cx="1600200" cy="400110"/>
          </a:xfrm>
          <a:prstGeom prst="rect">
            <a:avLst/>
          </a:prstGeom>
          <a:solidFill>
            <a:srgbClr val="FDE0B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dirty="0" err="1">
                <a:latin typeface="Times New Roman" pitchFamily="18" charset="0"/>
              </a:rPr>
              <a:t>Miền</a:t>
            </a:r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</a:rPr>
              <a:t>bác</a:t>
            </a:r>
            <a:r>
              <a:rPr lang="en-US" sz="2000" dirty="0">
                <a:latin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</a:rPr>
              <a:t>bỏ</a:t>
            </a:r>
            <a:endParaRPr lang="en-US" sz="2000" dirty="0">
              <a:latin typeface="Times New Roman" pitchFamily="18" charset="0"/>
            </a:endParaRPr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 flipH="1" flipV="1">
            <a:off x="3048000" y="4191000"/>
            <a:ext cx="1828800" cy="1524000"/>
          </a:xfrm>
          <a:prstGeom prst="line">
            <a:avLst/>
          </a:prstGeom>
          <a:noFill/>
          <a:ln w="57150">
            <a:solidFill>
              <a:schemeClr val="hlink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 flipV="1">
            <a:off x="4876800" y="4191000"/>
            <a:ext cx="2133600" cy="1524000"/>
          </a:xfrm>
          <a:prstGeom prst="line">
            <a:avLst/>
          </a:prstGeom>
          <a:noFill/>
          <a:ln w="57150">
            <a:solidFill>
              <a:schemeClr val="hlink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3" name="Text Box 21"/>
          <p:cNvSpPr txBox="1">
            <a:spLocks noChangeArrowheads="1"/>
          </p:cNvSpPr>
          <p:nvPr/>
        </p:nvSpPr>
        <p:spPr bwMode="auto">
          <a:xfrm>
            <a:off x="4114800" y="3276600"/>
            <a:ext cx="1752600" cy="707886"/>
          </a:xfrm>
          <a:prstGeom prst="rect">
            <a:avLst/>
          </a:prstGeom>
          <a:solidFill>
            <a:srgbClr val="FDE0B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 err="1" smtClean="0">
                <a:latin typeface="Times New Roman" pitchFamily="18" charset="0"/>
              </a:rPr>
              <a:t>Miền</a:t>
            </a:r>
            <a:r>
              <a:rPr lang="en-US" sz="2000" dirty="0" smtClean="0">
                <a:latin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</a:rPr>
              <a:t>không</a:t>
            </a:r>
            <a:r>
              <a:rPr lang="en-US" sz="2000" dirty="0" smtClean="0">
                <a:latin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</a:rPr>
              <a:t>bác</a:t>
            </a:r>
            <a:r>
              <a:rPr lang="en-US" sz="2000" dirty="0" smtClean="0">
                <a:latin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</a:rPr>
              <a:t>bỏ</a:t>
            </a:r>
            <a:endParaRPr lang="en-US" sz="2000" dirty="0"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304800"/>
            <a:ext cx="7793038" cy="99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err="1" smtClean="0"/>
              <a:t>Mức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miền</a:t>
            </a:r>
            <a:r>
              <a:rPr lang="en-US" dirty="0" smtClean="0"/>
              <a:t>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charset="0"/>
              </a:rPr>
              <a:t>0</a:t>
            </a:r>
            <a:endParaRPr lang="en-US" dirty="0" smtClean="0"/>
          </a:p>
        </p:txBody>
      </p:sp>
      <p:grpSp>
        <p:nvGrpSpPr>
          <p:cNvPr id="40963" name="Group 67"/>
          <p:cNvGrpSpPr>
            <a:grpSpLocks/>
          </p:cNvGrpSpPr>
          <p:nvPr/>
        </p:nvGrpSpPr>
        <p:grpSpPr bwMode="auto">
          <a:xfrm>
            <a:off x="4564064" y="1695450"/>
            <a:ext cx="3036888" cy="609600"/>
            <a:chOff x="571" y="3372"/>
            <a:chExt cx="1913" cy="384"/>
          </a:xfrm>
        </p:grpSpPr>
        <p:sp>
          <p:nvSpPr>
            <p:cNvPr id="40991" name="Rectangle 2"/>
            <p:cNvSpPr>
              <a:spLocks noChangeArrowheads="1"/>
            </p:cNvSpPr>
            <p:nvPr/>
          </p:nvSpPr>
          <p:spPr bwMode="auto">
            <a:xfrm>
              <a:off x="571" y="3372"/>
              <a:ext cx="1913" cy="384"/>
            </a:xfrm>
            <a:prstGeom prst="rect">
              <a:avLst/>
            </a:prstGeom>
            <a:solidFill>
              <a:srgbClr val="FDE0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2" name="Rectangle 22"/>
            <p:cNvSpPr>
              <a:spLocks noChangeArrowheads="1"/>
            </p:cNvSpPr>
            <p:nvPr/>
          </p:nvSpPr>
          <p:spPr bwMode="auto">
            <a:xfrm>
              <a:off x="677" y="3408"/>
              <a:ext cx="141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 smtClean="0"/>
                <a:t>Mức</a:t>
              </a:r>
              <a:r>
                <a:rPr lang="en-US" dirty="0" smtClean="0"/>
                <a:t> ý </a:t>
              </a:r>
              <a:r>
                <a:rPr lang="en-US" dirty="0" err="1" smtClean="0"/>
                <a:t>nghĩa</a:t>
              </a:r>
              <a:r>
                <a:rPr lang="en-US" sz="2400" dirty="0" smtClean="0"/>
                <a:t> =</a:t>
              </a:r>
              <a:endParaRPr lang="en-US" sz="2400" dirty="0"/>
            </a:p>
          </p:txBody>
        </p:sp>
        <p:sp>
          <p:nvSpPr>
            <p:cNvPr id="40993" name="Rectangle 23"/>
            <p:cNvSpPr>
              <a:spLocks noChangeArrowheads="1"/>
            </p:cNvSpPr>
            <p:nvPr/>
          </p:nvSpPr>
          <p:spPr bwMode="auto">
            <a:xfrm flipH="1">
              <a:off x="2150" y="3401"/>
              <a:ext cx="334" cy="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 i="1" dirty="0">
                  <a:latin typeface="Symbol" pitchFamily="18" charset="2"/>
                </a:rPr>
                <a:t>a</a:t>
              </a:r>
            </a:p>
          </p:txBody>
        </p:sp>
      </p:grpSp>
      <p:sp>
        <p:nvSpPr>
          <p:cNvPr id="40965" name="Rectangle 65"/>
          <p:cNvSpPr>
            <a:spLocks noChangeArrowheads="1"/>
          </p:cNvSpPr>
          <p:nvPr/>
        </p:nvSpPr>
        <p:spPr bwMode="auto">
          <a:xfrm>
            <a:off x="990600" y="1524000"/>
            <a:ext cx="1981200" cy="1038225"/>
          </a:xfrm>
          <a:prstGeom prst="rect">
            <a:avLst/>
          </a:prstGeom>
          <a:solidFill>
            <a:srgbClr val="FDE0BD"/>
          </a:solidFill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</a:pP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l-GR" sz="2400" dirty="0"/>
              <a:t>μ</a:t>
            </a:r>
            <a:r>
              <a:rPr lang="en-US" dirty="0"/>
              <a:t> = 30    H</a:t>
            </a:r>
            <a:r>
              <a:rPr lang="en-US" baseline="-25000" dirty="0"/>
              <a:t>1</a:t>
            </a:r>
            <a:r>
              <a:rPr lang="en-US" dirty="0"/>
              <a:t>: </a:t>
            </a:r>
            <a:r>
              <a:rPr lang="el-GR" sz="2400" dirty="0"/>
              <a:t>μ</a:t>
            </a:r>
            <a:r>
              <a:rPr lang="en-US" dirty="0"/>
              <a:t> ≠ 30</a:t>
            </a:r>
          </a:p>
        </p:txBody>
      </p:sp>
      <p:grpSp>
        <p:nvGrpSpPr>
          <p:cNvPr id="40966" name="Group 74"/>
          <p:cNvGrpSpPr>
            <a:grpSpLocks/>
          </p:cNvGrpSpPr>
          <p:nvPr/>
        </p:nvGrpSpPr>
        <p:grpSpPr bwMode="auto">
          <a:xfrm>
            <a:off x="1828800" y="2590800"/>
            <a:ext cx="5257800" cy="3063875"/>
            <a:chOff x="1200" y="1872"/>
            <a:chExt cx="3312" cy="1930"/>
          </a:xfrm>
        </p:grpSpPr>
        <p:sp>
          <p:nvSpPr>
            <p:cNvPr id="40969" name="Rectangle 18"/>
            <p:cNvSpPr>
              <a:spLocks noChangeArrowheads="1"/>
            </p:cNvSpPr>
            <p:nvPr/>
          </p:nvSpPr>
          <p:spPr bwMode="auto">
            <a:xfrm>
              <a:off x="2160" y="3120"/>
              <a:ext cx="1296" cy="248"/>
            </a:xfrm>
            <a:prstGeom prst="rect">
              <a:avLst/>
            </a:prstGeom>
            <a:solidFill>
              <a:srgbClr val="C7DAF7"/>
            </a:solidFill>
            <a:ln w="9525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000" b="1" dirty="0" err="1" smtClean="0"/>
                <a:t>Giá</a:t>
              </a:r>
              <a:r>
                <a:rPr lang="en-US" sz="2000" b="1" dirty="0" smtClean="0"/>
                <a:t> </a:t>
              </a:r>
              <a:r>
                <a:rPr lang="en-US" sz="2000" b="1" dirty="0" err="1" smtClean="0"/>
                <a:t>trị</a:t>
              </a:r>
              <a:r>
                <a:rPr lang="en-US" sz="2000" b="1" dirty="0" smtClean="0"/>
                <a:t> </a:t>
              </a:r>
              <a:r>
                <a:rPr lang="en-US" sz="2000" b="1" dirty="0" err="1" smtClean="0"/>
                <a:t>tới</a:t>
              </a:r>
              <a:r>
                <a:rPr lang="en-US" sz="2000" b="1" dirty="0" smtClean="0"/>
                <a:t> </a:t>
              </a:r>
              <a:r>
                <a:rPr lang="en-US" sz="2000" b="1" dirty="0" err="1" smtClean="0"/>
                <a:t>hạn</a:t>
              </a:r>
              <a:endParaRPr lang="en-US" sz="2000" b="1" dirty="0"/>
            </a:p>
          </p:txBody>
        </p:sp>
        <p:sp>
          <p:nvSpPr>
            <p:cNvPr id="40970" name="Rectangle 49"/>
            <p:cNvSpPr>
              <a:spLocks noChangeArrowheads="1"/>
            </p:cNvSpPr>
            <p:nvPr/>
          </p:nvSpPr>
          <p:spPr bwMode="auto">
            <a:xfrm>
              <a:off x="2112" y="3552"/>
              <a:ext cx="1440" cy="250"/>
            </a:xfrm>
            <a:prstGeom prst="rect">
              <a:avLst/>
            </a:prstGeom>
            <a:solidFill>
              <a:srgbClr val="C7DAF7"/>
            </a:solidFill>
            <a:ln w="9525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 b="1" dirty="0" err="1" smtClean="0"/>
                <a:t>Miền</a:t>
              </a:r>
              <a:r>
                <a:rPr lang="en-US" sz="2000" b="1" dirty="0" smtClean="0"/>
                <a:t> </a:t>
              </a:r>
              <a:r>
                <a:rPr lang="en-US" sz="2000" b="1" dirty="0" err="1" smtClean="0"/>
                <a:t>bác</a:t>
              </a:r>
              <a:r>
                <a:rPr lang="en-US" sz="2000" b="1" dirty="0" smtClean="0"/>
                <a:t> </a:t>
              </a:r>
              <a:r>
                <a:rPr lang="en-US" sz="2000" b="1" dirty="0" err="1" smtClean="0"/>
                <a:t>bỏ</a:t>
              </a:r>
              <a:r>
                <a:rPr lang="en-US" sz="2000" b="1" dirty="0" smtClean="0"/>
                <a:t> </a:t>
              </a:r>
              <a:r>
                <a:rPr lang="en-US" sz="2000" dirty="0"/>
                <a:t>H</a:t>
              </a:r>
              <a:r>
                <a:rPr lang="en-US" sz="2000" baseline="-25000" dirty="0"/>
                <a:t>0</a:t>
              </a:r>
              <a:endParaRPr lang="en-US" sz="2000" b="1" dirty="0"/>
            </a:p>
          </p:txBody>
        </p:sp>
        <p:grpSp>
          <p:nvGrpSpPr>
            <p:cNvPr id="40971" name="Group 69"/>
            <p:cNvGrpSpPr>
              <a:grpSpLocks/>
            </p:cNvGrpSpPr>
            <p:nvPr/>
          </p:nvGrpSpPr>
          <p:grpSpPr bwMode="auto">
            <a:xfrm>
              <a:off x="1200" y="1872"/>
              <a:ext cx="3312" cy="1114"/>
              <a:chOff x="1200" y="1872"/>
              <a:chExt cx="3312" cy="1114"/>
            </a:xfrm>
          </p:grpSpPr>
          <p:sp>
            <p:nvSpPr>
              <p:cNvPr id="40976" name="Freeform 50"/>
              <p:cNvSpPr>
                <a:spLocks/>
              </p:cNvSpPr>
              <p:nvPr/>
            </p:nvSpPr>
            <p:spPr bwMode="auto">
              <a:xfrm>
                <a:off x="3455" y="2510"/>
                <a:ext cx="705" cy="279"/>
              </a:xfrm>
              <a:custGeom>
                <a:avLst/>
                <a:gdLst>
                  <a:gd name="T0" fmla="*/ 1520 w 480"/>
                  <a:gd name="T1" fmla="*/ 554 h 192"/>
                  <a:gd name="T2" fmla="*/ 1370 w 480"/>
                  <a:gd name="T3" fmla="*/ 424 h 192"/>
                  <a:gd name="T4" fmla="*/ 737 w 480"/>
                  <a:gd name="T5" fmla="*/ 323 h 192"/>
                  <a:gd name="T6" fmla="*/ 424 w 480"/>
                  <a:gd name="T7" fmla="*/ 222 h 192"/>
                  <a:gd name="T8" fmla="*/ 69 w 480"/>
                  <a:gd name="T9" fmla="*/ 9 h 192"/>
                  <a:gd name="T10" fmla="*/ 0 w 480"/>
                  <a:gd name="T11" fmla="*/ 0 h 192"/>
                  <a:gd name="T12" fmla="*/ 38 w 480"/>
                  <a:gd name="T13" fmla="*/ 589 h 192"/>
                  <a:gd name="T14" fmla="*/ 1520 w 480"/>
                  <a:gd name="T15" fmla="*/ 568 h 192"/>
                  <a:gd name="T16" fmla="*/ 1520 w 480"/>
                  <a:gd name="T17" fmla="*/ 554 h 1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0"/>
                  <a:gd name="T28" fmla="*/ 0 h 192"/>
                  <a:gd name="T29" fmla="*/ 480 w 480"/>
                  <a:gd name="T30" fmla="*/ 192 h 19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0" h="192">
                    <a:moveTo>
                      <a:pt x="480" y="180"/>
                    </a:moveTo>
                    <a:lnTo>
                      <a:pt x="432" y="138"/>
                    </a:lnTo>
                    <a:lnTo>
                      <a:pt x="233" y="105"/>
                    </a:lnTo>
                    <a:lnTo>
                      <a:pt x="134" y="72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12" y="192"/>
                    </a:lnTo>
                    <a:lnTo>
                      <a:pt x="480" y="185"/>
                    </a:lnTo>
                    <a:lnTo>
                      <a:pt x="480" y="180"/>
                    </a:lnTo>
                  </a:path>
                </a:pathLst>
              </a:custGeom>
              <a:solidFill>
                <a:srgbClr val="C3DBFF"/>
              </a:solidFill>
              <a:ln w="12700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77" name="Rectangle 51"/>
              <p:cNvSpPr>
                <a:spLocks noChangeArrowheads="1"/>
              </p:cNvSpPr>
              <p:nvPr/>
            </p:nvSpPr>
            <p:spPr bwMode="auto">
              <a:xfrm>
                <a:off x="3873" y="1945"/>
                <a:ext cx="639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/>
                  <a:t> /2</a:t>
                </a:r>
              </a:p>
            </p:txBody>
          </p:sp>
          <p:sp>
            <p:nvSpPr>
              <p:cNvPr id="40978" name="Freeform 52"/>
              <p:cNvSpPr>
                <a:spLocks/>
              </p:cNvSpPr>
              <p:nvPr/>
            </p:nvSpPr>
            <p:spPr bwMode="auto">
              <a:xfrm>
                <a:off x="1341" y="2501"/>
                <a:ext cx="696" cy="278"/>
              </a:xfrm>
              <a:custGeom>
                <a:avLst/>
                <a:gdLst>
                  <a:gd name="T0" fmla="*/ 0 w 474"/>
                  <a:gd name="T1" fmla="*/ 573 h 191"/>
                  <a:gd name="T2" fmla="*/ 151 w 474"/>
                  <a:gd name="T3" fmla="*/ 445 h 191"/>
                  <a:gd name="T4" fmla="*/ 778 w 474"/>
                  <a:gd name="T5" fmla="*/ 343 h 191"/>
                  <a:gd name="T6" fmla="*/ 1092 w 474"/>
                  <a:gd name="T7" fmla="*/ 242 h 191"/>
                  <a:gd name="T8" fmla="*/ 1445 w 474"/>
                  <a:gd name="T9" fmla="*/ 28 h 191"/>
                  <a:gd name="T10" fmla="*/ 1501 w 474"/>
                  <a:gd name="T11" fmla="*/ 0 h 191"/>
                  <a:gd name="T12" fmla="*/ 1482 w 474"/>
                  <a:gd name="T13" fmla="*/ 573 h 191"/>
                  <a:gd name="T14" fmla="*/ 0 w 474"/>
                  <a:gd name="T15" fmla="*/ 589 h 191"/>
                  <a:gd name="T16" fmla="*/ 0 w 474"/>
                  <a:gd name="T17" fmla="*/ 573 h 1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4"/>
                  <a:gd name="T28" fmla="*/ 0 h 191"/>
                  <a:gd name="T29" fmla="*/ 474 w 474"/>
                  <a:gd name="T30" fmla="*/ 191 h 19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4" h="191">
                    <a:moveTo>
                      <a:pt x="0" y="186"/>
                    </a:moveTo>
                    <a:lnTo>
                      <a:pt x="48" y="144"/>
                    </a:lnTo>
                    <a:lnTo>
                      <a:pt x="246" y="111"/>
                    </a:lnTo>
                    <a:lnTo>
                      <a:pt x="345" y="78"/>
                    </a:lnTo>
                    <a:lnTo>
                      <a:pt x="456" y="9"/>
                    </a:lnTo>
                    <a:lnTo>
                      <a:pt x="474" y="0"/>
                    </a:lnTo>
                    <a:lnTo>
                      <a:pt x="468" y="186"/>
                    </a:lnTo>
                    <a:lnTo>
                      <a:pt x="0" y="191"/>
                    </a:lnTo>
                    <a:lnTo>
                      <a:pt x="0" y="186"/>
                    </a:lnTo>
                  </a:path>
                </a:pathLst>
              </a:custGeom>
              <a:solidFill>
                <a:srgbClr val="C3DBFF"/>
              </a:solidFill>
              <a:ln w="12700" cap="rnd">
                <a:noFill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79" name="Freeform 53"/>
              <p:cNvSpPr>
                <a:spLocks/>
              </p:cNvSpPr>
              <p:nvPr/>
            </p:nvSpPr>
            <p:spPr bwMode="auto">
              <a:xfrm>
                <a:off x="1411" y="1872"/>
                <a:ext cx="1339" cy="839"/>
              </a:xfrm>
              <a:custGeom>
                <a:avLst/>
                <a:gdLst>
                  <a:gd name="T0" fmla="*/ 0 w 600"/>
                  <a:gd name="T1" fmla="*/ 1779 h 576"/>
                  <a:gd name="T2" fmla="*/ 703 w 600"/>
                  <a:gd name="T3" fmla="*/ 1761 h 576"/>
                  <a:gd name="T4" fmla="*/ 1056 w 600"/>
                  <a:gd name="T5" fmla="*/ 1738 h 576"/>
                  <a:gd name="T6" fmla="*/ 1410 w 600"/>
                  <a:gd name="T7" fmla="*/ 1709 h 576"/>
                  <a:gd name="T8" fmla="*/ 1759 w 600"/>
                  <a:gd name="T9" fmla="*/ 1669 h 576"/>
                  <a:gd name="T10" fmla="*/ 2111 w 600"/>
                  <a:gd name="T11" fmla="*/ 1611 h 576"/>
                  <a:gd name="T12" fmla="*/ 2466 w 600"/>
                  <a:gd name="T13" fmla="*/ 1538 h 576"/>
                  <a:gd name="T14" fmla="*/ 3158 w 600"/>
                  <a:gd name="T15" fmla="*/ 1334 h 576"/>
                  <a:gd name="T16" fmla="*/ 3854 w 600"/>
                  <a:gd name="T17" fmla="*/ 1044 h 576"/>
                  <a:gd name="T18" fmla="*/ 4557 w 600"/>
                  <a:gd name="T19" fmla="*/ 692 h 576"/>
                  <a:gd name="T20" fmla="*/ 4901 w 600"/>
                  <a:gd name="T21" fmla="*/ 516 h 576"/>
                  <a:gd name="T22" fmla="*/ 5260 w 600"/>
                  <a:gd name="T23" fmla="*/ 352 h 576"/>
                  <a:gd name="T24" fmla="*/ 5613 w 600"/>
                  <a:gd name="T25" fmla="*/ 208 h 576"/>
                  <a:gd name="T26" fmla="*/ 5947 w 600"/>
                  <a:gd name="T27" fmla="*/ 96 h 576"/>
                  <a:gd name="T28" fmla="*/ 6300 w 600"/>
                  <a:gd name="T29" fmla="*/ 25 h 576"/>
                  <a:gd name="T30" fmla="*/ 6659 w 600"/>
                  <a:gd name="T31" fmla="*/ 0 h 5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600"/>
                  <a:gd name="T49" fmla="*/ 0 h 576"/>
                  <a:gd name="T50" fmla="*/ 600 w 600"/>
                  <a:gd name="T51" fmla="*/ 576 h 5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600" h="576">
                    <a:moveTo>
                      <a:pt x="0" y="575"/>
                    </a:moveTo>
                    <a:lnTo>
                      <a:pt x="63" y="570"/>
                    </a:lnTo>
                    <a:lnTo>
                      <a:pt x="95" y="562"/>
                    </a:lnTo>
                    <a:lnTo>
                      <a:pt x="127" y="553"/>
                    </a:lnTo>
                    <a:lnTo>
                      <a:pt x="158" y="540"/>
                    </a:lnTo>
                    <a:lnTo>
                      <a:pt x="190" y="521"/>
                    </a:lnTo>
                    <a:lnTo>
                      <a:pt x="222" y="498"/>
                    </a:lnTo>
                    <a:lnTo>
                      <a:pt x="284" y="432"/>
                    </a:lnTo>
                    <a:lnTo>
                      <a:pt x="347" y="338"/>
                    </a:lnTo>
                    <a:lnTo>
                      <a:pt x="410" y="224"/>
                    </a:lnTo>
                    <a:lnTo>
                      <a:pt x="441" y="167"/>
                    </a:lnTo>
                    <a:lnTo>
                      <a:pt x="473" y="114"/>
                    </a:lnTo>
                    <a:lnTo>
                      <a:pt x="505" y="67"/>
                    </a:lnTo>
                    <a:lnTo>
                      <a:pt x="535" y="31"/>
                    </a:lnTo>
                    <a:lnTo>
                      <a:pt x="567" y="8"/>
                    </a:lnTo>
                    <a:lnTo>
                      <a:pt x="599" y="0"/>
                    </a:lnTo>
                  </a:path>
                </a:pathLst>
              </a:custGeom>
              <a:noFill/>
              <a:ln w="50800" cap="rnd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80" name="Freeform 54"/>
              <p:cNvSpPr>
                <a:spLocks/>
              </p:cNvSpPr>
              <p:nvPr/>
            </p:nvSpPr>
            <p:spPr bwMode="auto">
              <a:xfrm>
                <a:off x="2750" y="1872"/>
                <a:ext cx="1339" cy="839"/>
              </a:xfrm>
              <a:custGeom>
                <a:avLst/>
                <a:gdLst>
                  <a:gd name="T0" fmla="*/ 7225 w 576"/>
                  <a:gd name="T1" fmla="*/ 1779 h 576"/>
                  <a:gd name="T2" fmla="*/ 6470 w 576"/>
                  <a:gd name="T3" fmla="*/ 1761 h 576"/>
                  <a:gd name="T4" fmla="*/ 6079 w 576"/>
                  <a:gd name="T5" fmla="*/ 1738 h 576"/>
                  <a:gd name="T6" fmla="*/ 5716 w 576"/>
                  <a:gd name="T7" fmla="*/ 1709 h 576"/>
                  <a:gd name="T8" fmla="*/ 5328 w 576"/>
                  <a:gd name="T9" fmla="*/ 1669 h 576"/>
                  <a:gd name="T10" fmla="*/ 4940 w 576"/>
                  <a:gd name="T11" fmla="*/ 1611 h 576"/>
                  <a:gd name="T12" fmla="*/ 4573 w 576"/>
                  <a:gd name="T13" fmla="*/ 1538 h 576"/>
                  <a:gd name="T14" fmla="*/ 3805 w 576"/>
                  <a:gd name="T15" fmla="*/ 1334 h 576"/>
                  <a:gd name="T16" fmla="*/ 3043 w 576"/>
                  <a:gd name="T17" fmla="*/ 1044 h 576"/>
                  <a:gd name="T18" fmla="*/ 2285 w 576"/>
                  <a:gd name="T19" fmla="*/ 692 h 576"/>
                  <a:gd name="T20" fmla="*/ 1897 w 576"/>
                  <a:gd name="T21" fmla="*/ 516 h 576"/>
                  <a:gd name="T22" fmla="*/ 1509 w 576"/>
                  <a:gd name="T23" fmla="*/ 352 h 576"/>
                  <a:gd name="T24" fmla="*/ 1146 w 576"/>
                  <a:gd name="T25" fmla="*/ 208 h 576"/>
                  <a:gd name="T26" fmla="*/ 751 w 576"/>
                  <a:gd name="T27" fmla="*/ 96 h 576"/>
                  <a:gd name="T28" fmla="*/ 379 w 576"/>
                  <a:gd name="T29" fmla="*/ 25 h 576"/>
                  <a:gd name="T30" fmla="*/ 0 w 576"/>
                  <a:gd name="T31" fmla="*/ 0 h 5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76"/>
                  <a:gd name="T49" fmla="*/ 0 h 576"/>
                  <a:gd name="T50" fmla="*/ 576 w 576"/>
                  <a:gd name="T51" fmla="*/ 576 h 5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76" h="576">
                    <a:moveTo>
                      <a:pt x="575" y="575"/>
                    </a:moveTo>
                    <a:lnTo>
                      <a:pt x="515" y="570"/>
                    </a:lnTo>
                    <a:lnTo>
                      <a:pt x="484" y="562"/>
                    </a:lnTo>
                    <a:lnTo>
                      <a:pt x="455" y="553"/>
                    </a:lnTo>
                    <a:lnTo>
                      <a:pt x="424" y="540"/>
                    </a:lnTo>
                    <a:lnTo>
                      <a:pt x="393" y="521"/>
                    </a:lnTo>
                    <a:lnTo>
                      <a:pt x="364" y="498"/>
                    </a:lnTo>
                    <a:lnTo>
                      <a:pt x="303" y="432"/>
                    </a:lnTo>
                    <a:lnTo>
                      <a:pt x="242" y="338"/>
                    </a:lnTo>
                    <a:lnTo>
                      <a:pt x="182" y="224"/>
                    </a:lnTo>
                    <a:lnTo>
                      <a:pt x="151" y="167"/>
                    </a:lnTo>
                    <a:lnTo>
                      <a:pt x="120" y="114"/>
                    </a:lnTo>
                    <a:lnTo>
                      <a:pt x="91" y="67"/>
                    </a:lnTo>
                    <a:lnTo>
                      <a:pt x="60" y="31"/>
                    </a:lnTo>
                    <a:lnTo>
                      <a:pt x="30" y="8"/>
                    </a:lnTo>
                    <a:lnTo>
                      <a:pt x="0" y="0"/>
                    </a:lnTo>
                  </a:path>
                </a:pathLst>
              </a:custGeom>
              <a:noFill/>
              <a:ln w="50800" cap="rnd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81" name="Line 55"/>
              <p:cNvSpPr>
                <a:spLocks noChangeShapeType="1"/>
              </p:cNvSpPr>
              <p:nvPr/>
            </p:nvSpPr>
            <p:spPr bwMode="auto">
              <a:xfrm>
                <a:off x="1341" y="2780"/>
                <a:ext cx="281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82" name="Rectangle 56"/>
              <p:cNvSpPr>
                <a:spLocks noChangeArrowheads="1"/>
              </p:cNvSpPr>
              <p:nvPr/>
            </p:nvSpPr>
            <p:spPr bwMode="auto">
              <a:xfrm>
                <a:off x="2640" y="2736"/>
                <a:ext cx="3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000" b="1"/>
                  <a:t>30</a:t>
                </a:r>
              </a:p>
            </p:txBody>
          </p:sp>
          <p:sp>
            <p:nvSpPr>
              <p:cNvPr id="40983" name="Freeform 57"/>
              <p:cNvSpPr>
                <a:spLocks/>
              </p:cNvSpPr>
              <p:nvPr/>
            </p:nvSpPr>
            <p:spPr bwMode="auto">
              <a:xfrm>
                <a:off x="1905" y="2641"/>
                <a:ext cx="283" cy="281"/>
              </a:xfrm>
              <a:custGeom>
                <a:avLst/>
                <a:gdLst>
                  <a:gd name="T0" fmla="*/ 607 w 193"/>
                  <a:gd name="T1" fmla="*/ 297 h 193"/>
                  <a:gd name="T2" fmla="*/ 356 w 193"/>
                  <a:gd name="T3" fmla="*/ 243 h 193"/>
                  <a:gd name="T4" fmla="*/ 304 w 193"/>
                  <a:gd name="T5" fmla="*/ 0 h 193"/>
                  <a:gd name="T6" fmla="*/ 249 w 193"/>
                  <a:gd name="T7" fmla="*/ 243 h 193"/>
                  <a:gd name="T8" fmla="*/ 0 w 193"/>
                  <a:gd name="T9" fmla="*/ 297 h 193"/>
                  <a:gd name="T10" fmla="*/ 249 w 193"/>
                  <a:gd name="T11" fmla="*/ 349 h 193"/>
                  <a:gd name="T12" fmla="*/ 304 w 193"/>
                  <a:gd name="T13" fmla="*/ 594 h 193"/>
                  <a:gd name="T14" fmla="*/ 356 w 193"/>
                  <a:gd name="T15" fmla="*/ 349 h 193"/>
                  <a:gd name="T16" fmla="*/ 607 w 193"/>
                  <a:gd name="T17" fmla="*/ 297 h 1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3"/>
                  <a:gd name="T28" fmla="*/ 0 h 193"/>
                  <a:gd name="T29" fmla="*/ 193 w 193"/>
                  <a:gd name="T30" fmla="*/ 193 h 19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3" h="193">
                    <a:moveTo>
                      <a:pt x="192" y="96"/>
                    </a:moveTo>
                    <a:lnTo>
                      <a:pt x="113" y="79"/>
                    </a:lnTo>
                    <a:lnTo>
                      <a:pt x="96" y="0"/>
                    </a:lnTo>
                    <a:lnTo>
                      <a:pt x="79" y="79"/>
                    </a:lnTo>
                    <a:lnTo>
                      <a:pt x="0" y="96"/>
                    </a:lnTo>
                    <a:lnTo>
                      <a:pt x="79" y="113"/>
                    </a:lnTo>
                    <a:lnTo>
                      <a:pt x="96" y="192"/>
                    </a:lnTo>
                    <a:lnTo>
                      <a:pt x="113" y="113"/>
                    </a:lnTo>
                    <a:lnTo>
                      <a:pt x="192" y="96"/>
                    </a:lnTo>
                  </a:path>
                </a:pathLst>
              </a:custGeom>
              <a:solidFill>
                <a:srgbClr val="F8F800"/>
              </a:solidFill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84" name="Line 58"/>
              <p:cNvSpPr>
                <a:spLocks noChangeShapeType="1"/>
              </p:cNvSpPr>
              <p:nvPr/>
            </p:nvSpPr>
            <p:spPr bwMode="auto">
              <a:xfrm>
                <a:off x="2750" y="1872"/>
                <a:ext cx="0" cy="908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985" name="Freeform 59"/>
              <p:cNvSpPr>
                <a:spLocks/>
              </p:cNvSpPr>
              <p:nvPr/>
            </p:nvSpPr>
            <p:spPr bwMode="auto">
              <a:xfrm>
                <a:off x="3313" y="2641"/>
                <a:ext cx="283" cy="281"/>
              </a:xfrm>
              <a:custGeom>
                <a:avLst/>
                <a:gdLst>
                  <a:gd name="T0" fmla="*/ 607 w 193"/>
                  <a:gd name="T1" fmla="*/ 297 h 193"/>
                  <a:gd name="T2" fmla="*/ 356 w 193"/>
                  <a:gd name="T3" fmla="*/ 243 h 193"/>
                  <a:gd name="T4" fmla="*/ 304 w 193"/>
                  <a:gd name="T5" fmla="*/ 0 h 193"/>
                  <a:gd name="T6" fmla="*/ 249 w 193"/>
                  <a:gd name="T7" fmla="*/ 243 h 193"/>
                  <a:gd name="T8" fmla="*/ 0 w 193"/>
                  <a:gd name="T9" fmla="*/ 297 h 193"/>
                  <a:gd name="T10" fmla="*/ 249 w 193"/>
                  <a:gd name="T11" fmla="*/ 349 h 193"/>
                  <a:gd name="T12" fmla="*/ 304 w 193"/>
                  <a:gd name="T13" fmla="*/ 594 h 193"/>
                  <a:gd name="T14" fmla="*/ 356 w 193"/>
                  <a:gd name="T15" fmla="*/ 349 h 193"/>
                  <a:gd name="T16" fmla="*/ 607 w 193"/>
                  <a:gd name="T17" fmla="*/ 297 h 1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3"/>
                  <a:gd name="T28" fmla="*/ 0 h 193"/>
                  <a:gd name="T29" fmla="*/ 193 w 193"/>
                  <a:gd name="T30" fmla="*/ 193 h 19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3" h="193">
                    <a:moveTo>
                      <a:pt x="192" y="96"/>
                    </a:moveTo>
                    <a:lnTo>
                      <a:pt x="113" y="79"/>
                    </a:lnTo>
                    <a:lnTo>
                      <a:pt x="96" y="0"/>
                    </a:lnTo>
                    <a:lnTo>
                      <a:pt x="79" y="79"/>
                    </a:lnTo>
                    <a:lnTo>
                      <a:pt x="0" y="96"/>
                    </a:lnTo>
                    <a:lnTo>
                      <a:pt x="79" y="113"/>
                    </a:lnTo>
                    <a:lnTo>
                      <a:pt x="96" y="192"/>
                    </a:lnTo>
                    <a:lnTo>
                      <a:pt x="113" y="113"/>
                    </a:lnTo>
                    <a:lnTo>
                      <a:pt x="192" y="96"/>
                    </a:lnTo>
                  </a:path>
                </a:pathLst>
              </a:custGeom>
              <a:solidFill>
                <a:srgbClr val="F8F800"/>
              </a:solidFill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86" name="Rectangle 60"/>
              <p:cNvSpPr>
                <a:spLocks noChangeArrowheads="1"/>
              </p:cNvSpPr>
              <p:nvPr/>
            </p:nvSpPr>
            <p:spPr bwMode="auto">
              <a:xfrm>
                <a:off x="3737" y="1875"/>
                <a:ext cx="357" cy="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b="1" i="1">
                    <a:latin typeface="Symbol" pitchFamily="18" charset="2"/>
                  </a:rPr>
                  <a:t>a</a:t>
                </a:r>
              </a:p>
            </p:txBody>
          </p:sp>
          <p:sp>
            <p:nvSpPr>
              <p:cNvPr id="40987" name="Rectangle 61"/>
              <p:cNvSpPr>
                <a:spLocks noChangeArrowheads="1"/>
              </p:cNvSpPr>
              <p:nvPr/>
            </p:nvSpPr>
            <p:spPr bwMode="auto">
              <a:xfrm>
                <a:off x="1337" y="1945"/>
                <a:ext cx="638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/>
                  <a:t> /2</a:t>
                </a:r>
              </a:p>
            </p:txBody>
          </p:sp>
          <p:sp>
            <p:nvSpPr>
              <p:cNvPr id="40988" name="Rectangle 62"/>
              <p:cNvSpPr>
                <a:spLocks noChangeArrowheads="1"/>
              </p:cNvSpPr>
              <p:nvPr/>
            </p:nvSpPr>
            <p:spPr bwMode="auto">
              <a:xfrm>
                <a:off x="1200" y="1875"/>
                <a:ext cx="357" cy="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b="1" i="1">
                    <a:latin typeface="Symbol" pitchFamily="18" charset="2"/>
                  </a:rPr>
                  <a:t>a</a:t>
                </a:r>
              </a:p>
            </p:txBody>
          </p:sp>
          <p:sp>
            <p:nvSpPr>
              <p:cNvPr id="40989" name="Line 63"/>
              <p:cNvSpPr>
                <a:spLocks noChangeShapeType="1"/>
              </p:cNvSpPr>
              <p:nvPr/>
            </p:nvSpPr>
            <p:spPr bwMode="auto">
              <a:xfrm>
                <a:off x="1536" y="2208"/>
                <a:ext cx="439" cy="43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0" name="Line 64"/>
              <p:cNvSpPr>
                <a:spLocks noChangeShapeType="1"/>
              </p:cNvSpPr>
              <p:nvPr/>
            </p:nvSpPr>
            <p:spPr bwMode="auto">
              <a:xfrm flipH="1">
                <a:off x="3525" y="2208"/>
                <a:ext cx="363" cy="43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0972" name="Line 70"/>
            <p:cNvSpPr>
              <a:spLocks noChangeShapeType="1"/>
            </p:cNvSpPr>
            <p:nvPr/>
          </p:nvSpPr>
          <p:spPr bwMode="auto">
            <a:xfrm flipH="1" flipV="1">
              <a:off x="2112" y="2880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73" name="Line 71"/>
            <p:cNvSpPr>
              <a:spLocks noChangeShapeType="1"/>
            </p:cNvSpPr>
            <p:nvPr/>
          </p:nvSpPr>
          <p:spPr bwMode="auto">
            <a:xfrm flipV="1">
              <a:off x="3360" y="2880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74" name="Line 72"/>
            <p:cNvSpPr>
              <a:spLocks noChangeShapeType="1"/>
            </p:cNvSpPr>
            <p:nvPr/>
          </p:nvSpPr>
          <p:spPr bwMode="auto">
            <a:xfrm flipV="1">
              <a:off x="3552" y="2784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75" name="Line 73"/>
            <p:cNvSpPr>
              <a:spLocks noChangeShapeType="1"/>
            </p:cNvSpPr>
            <p:nvPr/>
          </p:nvSpPr>
          <p:spPr bwMode="auto">
            <a:xfrm flipH="1" flipV="1">
              <a:off x="1680" y="2784"/>
              <a:ext cx="43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5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762000"/>
            <a:ext cx="8114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Ôn</a:t>
            </a:r>
            <a:r>
              <a:rPr lang="en-US" sz="4000" dirty="0" smtClean="0"/>
              <a:t> </a:t>
            </a:r>
            <a:r>
              <a:rPr lang="en-US" sz="4000" dirty="0" err="1" smtClean="0"/>
              <a:t>tập</a:t>
            </a:r>
            <a:r>
              <a:rPr lang="en-US" sz="4000" dirty="0" smtClean="0"/>
              <a:t> </a:t>
            </a:r>
            <a:r>
              <a:rPr lang="en-US" sz="4000" dirty="0" err="1" smtClean="0"/>
              <a:t>cách</a:t>
            </a:r>
            <a:r>
              <a:rPr lang="en-US" sz="4000" dirty="0" smtClean="0"/>
              <a:t> </a:t>
            </a:r>
            <a:r>
              <a:rPr lang="en-US" sz="4000" dirty="0" err="1" smtClean="0"/>
              <a:t>đặt</a:t>
            </a:r>
            <a:r>
              <a:rPr lang="en-US" sz="4000" dirty="0" smtClean="0"/>
              <a:t> </a:t>
            </a:r>
            <a:r>
              <a:rPr lang="en-US" sz="4000" dirty="0" err="1" smtClean="0"/>
              <a:t>bài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kiểm</a:t>
            </a:r>
            <a:r>
              <a:rPr lang="en-US" sz="4000" dirty="0" smtClean="0"/>
              <a:t> </a:t>
            </a:r>
            <a:r>
              <a:rPr lang="en-US" sz="4000" dirty="0" err="1" smtClean="0"/>
              <a:t>định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" y="1929348"/>
                <a:ext cx="8961620" cy="3874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Bài 1 </a:t>
                </a:r>
              </a:p>
              <a:p>
                <a:r>
                  <a:rPr lang="vi-VN" dirty="0" smtClean="0"/>
                  <a:t>Một </a:t>
                </a:r>
                <a:r>
                  <a:rPr lang="vi-VN" dirty="0"/>
                  <a:t>nhóm các phóng viên cho rằng các </a:t>
                </a:r>
                <a:r>
                  <a:rPr lang="vi-VN" dirty="0" smtClean="0"/>
                  <a:t>dụng </a:t>
                </a:r>
                <a:r>
                  <a:rPr lang="vi-VN" dirty="0"/>
                  <a:t>cụ nhiệt kế </a:t>
                </a:r>
                <a:r>
                  <a:rPr lang="vi-VN" dirty="0" smtClean="0"/>
                  <a:t>được </a:t>
                </a:r>
                <a:r>
                  <a:rPr lang="vi-VN" dirty="0"/>
                  <a:t>đưa </a:t>
                </a:r>
                <a:r>
                  <a:rPr lang="vi-VN" dirty="0" smtClean="0"/>
                  <a:t>vào sử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dụng</a:t>
                </a:r>
                <a:r>
                  <a:rPr lang="vi-VN" dirty="0" smtClean="0"/>
                  <a:t> </a:t>
                </a:r>
                <a:r>
                  <a:rPr lang="vi-VN" dirty="0"/>
                  <a:t>ở </a:t>
                </a:r>
                <a:r>
                  <a:rPr lang="vi-VN" dirty="0" smtClean="0"/>
                  <a:t>hệ </a:t>
                </a:r>
                <a:r>
                  <a:rPr lang="vi-VN" dirty="0"/>
                  <a:t>thống trường phổ </a:t>
                </a:r>
                <a:r>
                  <a:rPr lang="vi-VN" dirty="0" smtClean="0"/>
                  <a:t>thông </a:t>
                </a:r>
                <a:r>
                  <a:rPr lang="vi-VN" dirty="0"/>
                  <a:t>là không chính xác. Họ lấy </a:t>
                </a:r>
                <a:r>
                  <a:rPr lang="vi-VN" dirty="0" smtClean="0"/>
                  <a:t>mẫu</a:t>
                </a:r>
                <a:r>
                  <a:rPr lang="en-US" dirty="0" smtClean="0"/>
                  <a:t> </a:t>
                </a:r>
                <a:r>
                  <a:rPr lang="vi-VN" dirty="0" smtClean="0"/>
                  <a:t>ngẫu nhiên </a:t>
                </a:r>
                <a:r>
                  <a:rPr lang="vi-VN" dirty="0"/>
                  <a:t>những nhiệt kế một vài </a:t>
                </a:r>
                <a:r>
                  <a:rPr lang="vi-VN" dirty="0" smtClean="0"/>
                  <a:t>chục</a:t>
                </a:r>
                <a:r>
                  <a:rPr lang="en-US" dirty="0" smtClean="0"/>
                  <a:t> t</a:t>
                </a:r>
                <a:r>
                  <a:rPr lang="vi-VN" dirty="0" smtClean="0"/>
                  <a:t>rường </a:t>
                </a:r>
                <a:r>
                  <a:rPr lang="vi-VN" dirty="0"/>
                  <a:t>để đo nhiệt độ </a:t>
                </a:r>
                <a:r>
                  <a:rPr lang="vi-VN" dirty="0" smtClean="0"/>
                  <a:t>nước đang</a:t>
                </a:r>
                <a:r>
                  <a:rPr lang="en-US" dirty="0" smtClean="0"/>
                  <a:t> </a:t>
                </a:r>
                <a:r>
                  <a:rPr lang="vi-VN" dirty="0" smtClean="0"/>
                  <a:t>đun</a:t>
                </a:r>
                <a:r>
                  <a:rPr lang="vi-VN" dirty="0"/>
                  <a:t>. Họ thấy rằng </a:t>
                </a:r>
                <a:r>
                  <a:rPr lang="vi-VN" dirty="0" smtClean="0"/>
                  <a:t>nhiều </a:t>
                </a:r>
                <a:r>
                  <a:rPr lang="vi-VN" dirty="0"/>
                  <a:t>nhiệt kế chỉ số thấp hơn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C</a:t>
                </a:r>
                <a:r>
                  <a:rPr lang="vi-VN" dirty="0" smtClean="0"/>
                  <a:t> </a:t>
                </a:r>
                <a:r>
                  <a:rPr lang="vi-VN" dirty="0"/>
                  <a:t>khi </a:t>
                </a:r>
                <a:r>
                  <a:rPr lang="vi-VN" dirty="0" smtClean="0"/>
                  <a:t>nước </a:t>
                </a:r>
                <a:r>
                  <a:rPr lang="vi-VN" dirty="0"/>
                  <a:t>đang sôi</a:t>
                </a:r>
                <a:r>
                  <a:rPr lang="vi-VN" dirty="0" smtClean="0"/>
                  <a:t>.</a:t>
                </a:r>
                <a:r>
                  <a:rPr lang="en-US" dirty="0" smtClean="0"/>
                  <a:t> </a:t>
                </a:r>
                <a:r>
                  <a:rPr lang="vi-VN" dirty="0" smtClean="0"/>
                  <a:t>Từ </a:t>
                </a:r>
                <a:r>
                  <a:rPr lang="vi-VN" dirty="0"/>
                  <a:t>đó muốn chứng minh rằng trung bình chỉ số của </a:t>
                </a:r>
                <a:r>
                  <a:rPr lang="vi-VN" dirty="0" smtClean="0"/>
                  <a:t>các </a:t>
                </a:r>
                <a:r>
                  <a:rPr lang="vi-VN" dirty="0"/>
                  <a:t>nhiệt kế thấp </a:t>
                </a:r>
                <a:r>
                  <a:rPr lang="vi-VN" dirty="0" smtClean="0"/>
                  <a:t>hơn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100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C</a:t>
                </a:r>
                <a:r>
                  <a:rPr lang="vi-VN" dirty="0" smtClean="0"/>
                  <a:t> </a:t>
                </a:r>
                <a:r>
                  <a:rPr lang="vi-VN" dirty="0"/>
                  <a:t>khi để trong </a:t>
                </a:r>
                <a:r>
                  <a:rPr lang="vi-VN" dirty="0" smtClean="0"/>
                  <a:t>nước </a:t>
                </a:r>
                <a:r>
                  <a:rPr lang="vi-VN" dirty="0"/>
                  <a:t>đang sôi. </a:t>
                </a:r>
                <a:r>
                  <a:rPr lang="vi-VN" b="1" dirty="0"/>
                  <a:t>Hãy thiết lập cặp giả </a:t>
                </a:r>
                <a:r>
                  <a:rPr lang="vi-VN" b="1" dirty="0" smtClean="0"/>
                  <a:t>th</a:t>
                </a:r>
                <a:r>
                  <a:rPr lang="en-US" b="1" dirty="0" err="1" smtClean="0"/>
                  <a:t>uy</a:t>
                </a:r>
                <a:r>
                  <a:rPr lang="vi-VN" b="1" dirty="0" smtClean="0"/>
                  <a:t>ết </a:t>
                </a:r>
                <a:r>
                  <a:rPr lang="vi-VN" b="1" dirty="0"/>
                  <a:t>kiểm định </a:t>
                </a:r>
                <a:r>
                  <a:rPr lang="vi-VN" b="1" dirty="0" smtClean="0"/>
                  <a:t>của</a:t>
                </a:r>
                <a:r>
                  <a:rPr lang="en-US" b="1" dirty="0" smtClean="0"/>
                  <a:t> </a:t>
                </a:r>
                <a:r>
                  <a:rPr lang="vi-VN" b="1" dirty="0" smtClean="0"/>
                  <a:t>nhóm </a:t>
                </a:r>
                <a:r>
                  <a:rPr lang="vi-VN" b="1" dirty="0"/>
                  <a:t>phóng viên.</a:t>
                </a:r>
                <a:r>
                  <a:rPr lang="vi-VN" dirty="0"/>
                  <a:t/>
                </a:r>
                <a:br>
                  <a:rPr lang="vi-VN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929348"/>
                <a:ext cx="8961620" cy="3874843"/>
              </a:xfrm>
              <a:prstGeom prst="rect">
                <a:avLst/>
              </a:prstGeom>
              <a:blipFill rotWithShape="1">
                <a:blip r:embed="rId2"/>
                <a:stretch>
                  <a:fillRect l="-1020" t="-1101" r="-1224" b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05400"/>
            <a:ext cx="21148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6433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NỘI DUNG CHÍNH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05200" y="6477000"/>
            <a:ext cx="2133600" cy="365125"/>
          </a:xfrm>
        </p:spPr>
        <p:txBody>
          <a:bodyPr/>
          <a:lstStyle/>
          <a:p>
            <a:fld id="{EF92D9A3-AE8C-409F-844C-3EF81B1AB311}" type="slidenum">
              <a:rPr lang="en-US" sz="1600" b="0" smtClean="0">
                <a:solidFill>
                  <a:srgbClr val="C00000"/>
                </a:solidFill>
              </a:rPr>
              <a:pPr/>
              <a:t>2</a:t>
            </a:fld>
            <a:endParaRPr lang="en-US" sz="1600" b="0" dirty="0">
              <a:solidFill>
                <a:srgbClr val="C00000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769599240"/>
              </p:ext>
            </p:extLst>
          </p:nvPr>
        </p:nvGraphicFramePr>
        <p:xfrm>
          <a:off x="0" y="1676400"/>
          <a:ext cx="87630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24000" y="2323474"/>
            <a:ext cx="7391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28800" y="3657600"/>
            <a:ext cx="6477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bình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thể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1600" y="5126981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tỉ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Times New Roman" pitchFamily="18" charset="0"/>
                <a:cs typeface="Times New Roman" panose="02020603050405020304" pitchFamily="18" charset="0"/>
              </a:rPr>
              <a:t>thể</a:t>
            </a: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Bộ môn Toán – Đại học Thăng Long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762000"/>
            <a:ext cx="8114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Ôn</a:t>
            </a:r>
            <a:r>
              <a:rPr lang="en-US" sz="4000" dirty="0" smtClean="0"/>
              <a:t> </a:t>
            </a:r>
            <a:r>
              <a:rPr lang="en-US" sz="4000" dirty="0" err="1" smtClean="0"/>
              <a:t>tập</a:t>
            </a:r>
            <a:r>
              <a:rPr lang="en-US" sz="4000" dirty="0" smtClean="0"/>
              <a:t> </a:t>
            </a:r>
            <a:r>
              <a:rPr lang="en-US" sz="4000" dirty="0" err="1" smtClean="0"/>
              <a:t>cách</a:t>
            </a:r>
            <a:r>
              <a:rPr lang="en-US" sz="4000" dirty="0" smtClean="0"/>
              <a:t> </a:t>
            </a:r>
            <a:r>
              <a:rPr lang="en-US" sz="4000" dirty="0" err="1" smtClean="0"/>
              <a:t>đặt</a:t>
            </a:r>
            <a:r>
              <a:rPr lang="en-US" sz="4000" dirty="0" smtClean="0"/>
              <a:t> </a:t>
            </a:r>
            <a:r>
              <a:rPr lang="en-US" sz="4000" dirty="0" err="1" smtClean="0"/>
              <a:t>bài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kiểm</a:t>
            </a:r>
            <a:r>
              <a:rPr lang="en-US" sz="4000" dirty="0" smtClean="0"/>
              <a:t> </a:t>
            </a:r>
            <a:r>
              <a:rPr lang="en-US" sz="4000" dirty="0" err="1" smtClean="0"/>
              <a:t>định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905000"/>
            <a:ext cx="8961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Bài</a:t>
            </a:r>
            <a:r>
              <a:rPr lang="en-US" b="1" dirty="0" smtClean="0"/>
              <a:t> 2 </a:t>
            </a:r>
          </a:p>
          <a:p>
            <a:r>
              <a:rPr lang="vi-VN" dirty="0" smtClean="0"/>
              <a:t>Chỉ </a:t>
            </a:r>
            <a:r>
              <a:rPr lang="vi-VN" dirty="0"/>
              <a:t>số IQ của toàn xã hội có phân </a:t>
            </a:r>
            <a:r>
              <a:rPr lang="vi-VN" dirty="0" smtClean="0"/>
              <a:t>bố </a:t>
            </a:r>
            <a:r>
              <a:rPr lang="vi-VN" dirty="0"/>
              <a:t>chuẩn với trung bình là 100, độ </a:t>
            </a:r>
            <a:r>
              <a:rPr lang="vi-VN" dirty="0" smtClean="0"/>
              <a:t>lệch</a:t>
            </a:r>
            <a:r>
              <a:rPr lang="en-US" dirty="0" smtClean="0"/>
              <a:t> </a:t>
            </a:r>
            <a:r>
              <a:rPr lang="vi-VN" dirty="0" smtClean="0"/>
              <a:t>chuẩn </a:t>
            </a:r>
            <a:r>
              <a:rPr lang="vi-VN" dirty="0"/>
              <a:t>là 15. Một số người cho rằng </a:t>
            </a:r>
            <a:r>
              <a:rPr lang="vi-VN" dirty="0" smtClean="0"/>
              <a:t>những </a:t>
            </a:r>
            <a:r>
              <a:rPr lang="vi-VN" dirty="0"/>
              <a:t>sinh viên </a:t>
            </a:r>
            <a:r>
              <a:rPr lang="vi-VN" dirty="0" smtClean="0"/>
              <a:t>học </a:t>
            </a:r>
            <a:r>
              <a:rPr lang="vi-VN" dirty="0"/>
              <a:t>đại </a:t>
            </a:r>
            <a:r>
              <a:rPr lang="vi-VN" dirty="0" smtClean="0"/>
              <a:t>học </a:t>
            </a:r>
            <a:r>
              <a:rPr lang="vi-VN" dirty="0"/>
              <a:t>thì </a:t>
            </a:r>
            <a:r>
              <a:rPr lang="vi-VN" dirty="0" smtClean="0"/>
              <a:t>IQ</a:t>
            </a:r>
            <a:r>
              <a:rPr lang="en-US" dirty="0" smtClean="0"/>
              <a:t> </a:t>
            </a:r>
            <a:r>
              <a:rPr lang="vi-VN" dirty="0" smtClean="0"/>
              <a:t>thường </a:t>
            </a:r>
            <a:r>
              <a:rPr lang="vi-VN" dirty="0"/>
              <a:t>cao hơn mức </a:t>
            </a:r>
            <a:r>
              <a:rPr lang="vi-VN" dirty="0" smtClean="0"/>
              <a:t>chung </a:t>
            </a:r>
            <a:r>
              <a:rPr lang="vi-VN" dirty="0"/>
              <a:t>của xã hội. </a:t>
            </a:r>
            <a:r>
              <a:rPr lang="vi-VN" b="1" dirty="0"/>
              <a:t>Hãy đặt cặp giả </a:t>
            </a:r>
            <a:r>
              <a:rPr lang="vi-VN" b="1" dirty="0" smtClean="0"/>
              <a:t>th</a:t>
            </a:r>
            <a:r>
              <a:rPr lang="en-US" b="1" dirty="0" err="1" smtClean="0"/>
              <a:t>uy</a:t>
            </a:r>
            <a:r>
              <a:rPr lang="vi-VN" b="1" dirty="0" smtClean="0"/>
              <a:t>ết </a:t>
            </a:r>
            <a:r>
              <a:rPr lang="vi-VN" b="1" dirty="0"/>
              <a:t>thống kê </a:t>
            </a:r>
            <a:r>
              <a:rPr lang="vi-VN" b="1" dirty="0" smtClean="0"/>
              <a:t>cho</a:t>
            </a:r>
            <a:r>
              <a:rPr lang="en-US" b="1" dirty="0" smtClean="0"/>
              <a:t> </a:t>
            </a:r>
            <a:r>
              <a:rPr lang="vi-VN" b="1" dirty="0" smtClean="0"/>
              <a:t>bài </a:t>
            </a:r>
            <a:r>
              <a:rPr lang="vi-VN" b="1" dirty="0"/>
              <a:t>toán này. Các sai lầm có thể </a:t>
            </a:r>
            <a:r>
              <a:rPr lang="vi-VN" b="1" dirty="0" smtClean="0"/>
              <a:t>mắc </a:t>
            </a:r>
            <a:r>
              <a:rPr lang="vi-VN" b="1" dirty="0"/>
              <a:t>phải là gì ?</a:t>
            </a:r>
            <a:br>
              <a:rPr lang="vi-VN" b="1" dirty="0"/>
            </a:br>
            <a:endParaRPr lang="en-US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61" y="4800600"/>
            <a:ext cx="21148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762000"/>
            <a:ext cx="8114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Ôn</a:t>
            </a:r>
            <a:r>
              <a:rPr lang="en-US" sz="4000" dirty="0" smtClean="0"/>
              <a:t> </a:t>
            </a:r>
            <a:r>
              <a:rPr lang="en-US" sz="4000" dirty="0" err="1" smtClean="0"/>
              <a:t>tập</a:t>
            </a:r>
            <a:r>
              <a:rPr lang="en-US" sz="4000" dirty="0" smtClean="0"/>
              <a:t> </a:t>
            </a:r>
            <a:r>
              <a:rPr lang="en-US" sz="4000" dirty="0" err="1" smtClean="0"/>
              <a:t>cách</a:t>
            </a:r>
            <a:r>
              <a:rPr lang="en-US" sz="4000" dirty="0" smtClean="0"/>
              <a:t> </a:t>
            </a:r>
            <a:r>
              <a:rPr lang="en-US" sz="4000" dirty="0" err="1" smtClean="0"/>
              <a:t>đặt</a:t>
            </a:r>
            <a:r>
              <a:rPr lang="en-US" sz="4000" dirty="0" smtClean="0"/>
              <a:t> </a:t>
            </a:r>
            <a:r>
              <a:rPr lang="en-US" sz="4000" dirty="0" err="1" smtClean="0"/>
              <a:t>bài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kiểm</a:t>
            </a:r>
            <a:r>
              <a:rPr lang="en-US" sz="4000" dirty="0" smtClean="0"/>
              <a:t> </a:t>
            </a:r>
            <a:r>
              <a:rPr lang="en-US" sz="4000" dirty="0" err="1" smtClean="0"/>
              <a:t>định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905000"/>
            <a:ext cx="8961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Bài</a:t>
            </a:r>
            <a:r>
              <a:rPr lang="en-US" b="1" dirty="0" smtClean="0"/>
              <a:t> 3 </a:t>
            </a:r>
          </a:p>
          <a:p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pin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300 </a:t>
            </a:r>
            <a:r>
              <a:rPr lang="en-US" dirty="0" err="1" smtClean="0"/>
              <a:t>ngày</a:t>
            </a:r>
            <a:r>
              <a:rPr lang="en-US" dirty="0" smtClean="0"/>
              <a:t>,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300 </a:t>
            </a:r>
            <a:r>
              <a:rPr lang="en-US" dirty="0" err="1" smtClean="0"/>
              <a:t>ngày</a:t>
            </a:r>
            <a:r>
              <a:rPr lang="en-US" dirty="0" smtClean="0"/>
              <a:t>.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chuyên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lphaLcPeriod"/>
            </a:pPr>
            <a:r>
              <a:rPr lang="en-US" b="1" dirty="0" err="1" smtClean="0"/>
              <a:t>Bạn</a:t>
            </a:r>
            <a:r>
              <a:rPr lang="en-US" b="1" dirty="0" smtClean="0"/>
              <a:t> </a:t>
            </a:r>
            <a:r>
              <a:rPr lang="en-US" b="1" dirty="0" err="1" smtClean="0"/>
              <a:t>sẽ</a:t>
            </a:r>
            <a:r>
              <a:rPr lang="en-US" b="1" dirty="0" smtClean="0"/>
              <a:t> </a:t>
            </a:r>
            <a:r>
              <a:rPr lang="en-US" b="1" dirty="0" err="1" smtClean="0"/>
              <a:t>ưu</a:t>
            </a:r>
            <a:r>
              <a:rPr lang="en-US" b="1" dirty="0" smtClean="0"/>
              <a:t> </a:t>
            </a:r>
            <a:r>
              <a:rPr lang="en-US" b="1" dirty="0" err="1" smtClean="0"/>
              <a:t>tiên</a:t>
            </a:r>
            <a:r>
              <a:rPr lang="en-US" b="1" dirty="0" smtClean="0"/>
              <a:t> </a:t>
            </a:r>
            <a:r>
              <a:rPr lang="en-US" b="1" dirty="0" err="1" smtClean="0"/>
              <a:t>cho</a:t>
            </a:r>
            <a:r>
              <a:rPr lang="en-US" b="1" dirty="0" smtClean="0"/>
              <a:t> </a:t>
            </a:r>
            <a:r>
              <a:rPr lang="en-US" b="1" dirty="0" err="1" smtClean="0"/>
              <a:t>sai</a:t>
            </a:r>
            <a:r>
              <a:rPr lang="en-US" b="1" dirty="0" smtClean="0"/>
              <a:t> </a:t>
            </a:r>
            <a:r>
              <a:rPr lang="en-US" b="1" dirty="0" err="1" smtClean="0"/>
              <a:t>lầm</a:t>
            </a:r>
            <a:r>
              <a:rPr lang="en-US" b="1" dirty="0" smtClean="0"/>
              <a:t> </a:t>
            </a:r>
            <a:r>
              <a:rPr lang="en-US" b="1" dirty="0" err="1" smtClean="0"/>
              <a:t>loại</a:t>
            </a:r>
            <a:r>
              <a:rPr lang="en-US" b="1" dirty="0" smtClean="0"/>
              <a:t> 1 hay </a:t>
            </a:r>
            <a:r>
              <a:rPr lang="en-US" b="1" dirty="0" err="1" smtClean="0"/>
              <a:t>loại</a:t>
            </a:r>
            <a:r>
              <a:rPr lang="en-US" b="1" dirty="0" smtClean="0"/>
              <a:t> 2.</a:t>
            </a:r>
          </a:p>
          <a:p>
            <a:pPr marL="457200" indent="-457200">
              <a:buFont typeface="+mj-lt"/>
              <a:buAutoNum type="alphaLcPeriod"/>
            </a:pPr>
            <a:r>
              <a:rPr lang="en-US" b="1" dirty="0" err="1" smtClean="0"/>
              <a:t>Dựa</a:t>
            </a:r>
            <a:r>
              <a:rPr lang="en-US" b="1" dirty="0" smtClean="0"/>
              <a:t> </a:t>
            </a:r>
            <a:r>
              <a:rPr lang="en-US" b="1" dirty="0" err="1" smtClean="0"/>
              <a:t>vào</a:t>
            </a:r>
            <a:r>
              <a:rPr lang="en-US" b="1" dirty="0" smtClean="0"/>
              <a:t> </a:t>
            </a:r>
            <a:r>
              <a:rPr lang="en-US" b="1" dirty="0" err="1" smtClean="0"/>
              <a:t>câu</a:t>
            </a:r>
            <a:r>
              <a:rPr lang="en-US" b="1" dirty="0" smtClean="0"/>
              <a:t> </a:t>
            </a:r>
            <a:r>
              <a:rPr lang="en-US" b="1" dirty="0" err="1" smtClean="0"/>
              <a:t>trả</a:t>
            </a:r>
            <a:r>
              <a:rPr lang="en-US" b="1" dirty="0" smtClean="0"/>
              <a:t> </a:t>
            </a:r>
            <a:r>
              <a:rPr lang="en-US" b="1" dirty="0" err="1" smtClean="0"/>
              <a:t>lời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bạn</a:t>
            </a:r>
            <a:r>
              <a:rPr lang="en-US" b="1" dirty="0" smtClean="0"/>
              <a:t> ở </a:t>
            </a:r>
            <a:r>
              <a:rPr lang="en-US" b="1" dirty="0" err="1" smtClean="0"/>
              <a:t>phần</a:t>
            </a:r>
            <a:r>
              <a:rPr lang="en-US" b="1" dirty="0" smtClean="0"/>
              <a:t> a. </a:t>
            </a:r>
            <a:r>
              <a:rPr lang="en-US" b="1" dirty="0" err="1" smtClean="0"/>
              <a:t>thì</a:t>
            </a:r>
            <a:r>
              <a:rPr lang="en-US" b="1" dirty="0" smtClean="0"/>
              <a:t> </a:t>
            </a:r>
            <a:r>
              <a:rPr lang="en-US" b="1" dirty="0" err="1" smtClean="0"/>
              <a:t>bạn</a:t>
            </a:r>
            <a:r>
              <a:rPr lang="en-US" b="1" dirty="0" smtClean="0"/>
              <a:t> </a:t>
            </a:r>
            <a:r>
              <a:rPr lang="en-US" b="1" dirty="0" err="1" smtClean="0"/>
              <a:t>sẽ</a:t>
            </a:r>
            <a:r>
              <a:rPr lang="en-US" b="1" dirty="0" smtClean="0"/>
              <a:t> </a:t>
            </a:r>
            <a:r>
              <a:rPr lang="en-US" b="1" dirty="0" err="1" smtClean="0"/>
              <a:t>dùng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mức</a:t>
            </a:r>
            <a:r>
              <a:rPr lang="en-US" b="1" dirty="0" smtClean="0"/>
              <a:t> ý </a:t>
            </a:r>
            <a:r>
              <a:rPr lang="en-US" b="1" dirty="0" err="1" smtClean="0"/>
              <a:t>nghĩa</a:t>
            </a:r>
            <a:r>
              <a:rPr lang="en-US" b="1" dirty="0" smtClean="0"/>
              <a:t> </a:t>
            </a:r>
            <a:r>
              <a:rPr lang="en-US" b="1" dirty="0" err="1" smtClean="0"/>
              <a:t>cao</a:t>
            </a:r>
            <a:r>
              <a:rPr lang="en-US" b="1" dirty="0" smtClean="0"/>
              <a:t> hay </a:t>
            </a:r>
            <a:r>
              <a:rPr lang="en-US" b="1" dirty="0" err="1" smtClean="0"/>
              <a:t>thấp</a:t>
            </a:r>
            <a:r>
              <a:rPr lang="en-US" b="1" dirty="0" smtClean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96200" y="1447800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61" y="4800600"/>
            <a:ext cx="21148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762000"/>
            <a:ext cx="8114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Ôn</a:t>
            </a:r>
            <a:r>
              <a:rPr lang="en-US" sz="4000" dirty="0" smtClean="0"/>
              <a:t> </a:t>
            </a:r>
            <a:r>
              <a:rPr lang="en-US" sz="4000" dirty="0" err="1" smtClean="0"/>
              <a:t>tập</a:t>
            </a:r>
            <a:r>
              <a:rPr lang="en-US" sz="4000" dirty="0" smtClean="0"/>
              <a:t> </a:t>
            </a:r>
            <a:r>
              <a:rPr lang="en-US" sz="4000" dirty="0" err="1" smtClean="0"/>
              <a:t>cách</a:t>
            </a:r>
            <a:r>
              <a:rPr lang="en-US" sz="4000" dirty="0" smtClean="0"/>
              <a:t> </a:t>
            </a:r>
            <a:r>
              <a:rPr lang="en-US" sz="4000" dirty="0" err="1" smtClean="0"/>
              <a:t>đặt</a:t>
            </a:r>
            <a:r>
              <a:rPr lang="en-US" sz="4000" dirty="0" smtClean="0"/>
              <a:t> </a:t>
            </a:r>
            <a:r>
              <a:rPr lang="en-US" sz="4000" dirty="0" err="1" smtClean="0"/>
              <a:t>bài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kiểm</a:t>
            </a:r>
            <a:r>
              <a:rPr lang="en-US" sz="4000" dirty="0" smtClean="0"/>
              <a:t> </a:t>
            </a:r>
            <a:r>
              <a:rPr lang="en-US" sz="4000" dirty="0" err="1" smtClean="0"/>
              <a:t>định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905000"/>
            <a:ext cx="89616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Bài</a:t>
            </a:r>
            <a:r>
              <a:rPr lang="en-US" b="1" dirty="0" smtClean="0"/>
              <a:t> 4 </a:t>
            </a:r>
          </a:p>
          <a:p>
            <a:r>
              <a:rPr lang="vi-VN" dirty="0"/>
              <a:t>Giả sử một báo cáo </a:t>
            </a:r>
            <a:r>
              <a:rPr lang="vi-VN" dirty="0" smtClean="0"/>
              <a:t>được </a:t>
            </a:r>
            <a:r>
              <a:rPr lang="vi-VN" dirty="0"/>
              <a:t>công </a:t>
            </a:r>
            <a:r>
              <a:rPr lang="vi-VN" dirty="0" smtClean="0"/>
              <a:t>bố </a:t>
            </a:r>
            <a:r>
              <a:rPr lang="vi-VN" dirty="0"/>
              <a:t>cho thấy </a:t>
            </a:r>
            <a:r>
              <a:rPr lang="vi-VN" dirty="0" smtClean="0"/>
              <a:t>thu </a:t>
            </a:r>
            <a:r>
              <a:rPr lang="vi-VN" dirty="0"/>
              <a:t>nhập trung bình mỗi </a:t>
            </a:r>
            <a:r>
              <a:rPr lang="vi-VN" dirty="0" smtClean="0"/>
              <a:t>tháng</a:t>
            </a:r>
            <a:r>
              <a:rPr lang="en-US" dirty="0" smtClean="0"/>
              <a:t> </a:t>
            </a:r>
            <a:r>
              <a:rPr lang="vi-VN" dirty="0" smtClean="0"/>
              <a:t>của </a:t>
            </a:r>
            <a:r>
              <a:rPr lang="vi-VN" dirty="0"/>
              <a:t>người lao động ở một thành phố </a:t>
            </a:r>
            <a:r>
              <a:rPr lang="vi-VN" dirty="0" smtClean="0"/>
              <a:t>của </a:t>
            </a:r>
            <a:r>
              <a:rPr lang="vi-VN" dirty="0"/>
              <a:t>bạn là 5 triệu đồng mỗi tháng</a:t>
            </a:r>
            <a:r>
              <a:rPr lang="vi-VN" dirty="0" smtClean="0"/>
              <a:t>.</a:t>
            </a:r>
            <a:r>
              <a:rPr lang="en-US" dirty="0" smtClean="0"/>
              <a:t> </a:t>
            </a:r>
            <a:r>
              <a:rPr lang="vi-VN" dirty="0" smtClean="0"/>
              <a:t>Đây </a:t>
            </a:r>
            <a:r>
              <a:rPr lang="vi-VN" dirty="0"/>
              <a:t>là cơ sở để họ xác định mức đánh thuế </a:t>
            </a:r>
            <a:r>
              <a:rPr lang="vi-VN" dirty="0" smtClean="0"/>
              <a:t>thu </a:t>
            </a:r>
            <a:r>
              <a:rPr lang="vi-VN" dirty="0"/>
              <a:t>nhập cao. Bạn muốn </a:t>
            </a:r>
            <a:r>
              <a:rPr lang="vi-VN" dirty="0" smtClean="0"/>
              <a:t>kiểm</a:t>
            </a:r>
            <a:r>
              <a:rPr lang="en-US" dirty="0" smtClean="0"/>
              <a:t> </a:t>
            </a:r>
            <a:r>
              <a:rPr lang="vi-VN" dirty="0" smtClean="0"/>
              <a:t>tra </a:t>
            </a:r>
            <a:r>
              <a:rPr lang="vi-VN" dirty="0"/>
              <a:t>xem báo cáo trên </a:t>
            </a:r>
            <a:r>
              <a:rPr lang="vi-VN" dirty="0" smtClean="0"/>
              <a:t>có </a:t>
            </a:r>
            <a:r>
              <a:rPr lang="vi-VN" dirty="0"/>
              <a:t>chấp nhận </a:t>
            </a:r>
            <a:r>
              <a:rPr lang="vi-VN" dirty="0" smtClean="0"/>
              <a:t>được </a:t>
            </a:r>
            <a:r>
              <a:rPr lang="vi-VN" dirty="0"/>
              <a:t>không. </a:t>
            </a:r>
            <a:r>
              <a:rPr lang="vi-VN" b="1" dirty="0" smtClean="0"/>
              <a:t>L</a:t>
            </a:r>
            <a:r>
              <a:rPr lang="en-US" b="1" dirty="0" err="1" smtClean="0"/>
              <a:t>ập</a:t>
            </a:r>
            <a:r>
              <a:rPr lang="en-US" b="1" dirty="0" smtClean="0"/>
              <a:t> </a:t>
            </a:r>
            <a:r>
              <a:rPr lang="en-US" b="1" dirty="0" err="1" smtClean="0"/>
              <a:t>bài</a:t>
            </a:r>
            <a:r>
              <a:rPr lang="en-US" b="1" dirty="0" smtClean="0"/>
              <a:t> </a:t>
            </a:r>
            <a:r>
              <a:rPr lang="en-US" b="1" dirty="0" err="1" smtClean="0"/>
              <a:t>toán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vi-VN" b="1" dirty="0" smtClean="0"/>
              <a:t>kiểm </a:t>
            </a:r>
            <a:r>
              <a:rPr lang="vi-VN" b="1" dirty="0"/>
              <a:t>định </a:t>
            </a:r>
            <a:r>
              <a:rPr lang="vi-VN" b="1" dirty="0" smtClean="0"/>
              <a:t>điều này</a:t>
            </a:r>
            <a:r>
              <a:rPr lang="en-US" dirty="0"/>
              <a:t>.</a:t>
            </a:r>
            <a:r>
              <a:rPr lang="vi-VN" dirty="0"/>
              <a:t/>
            </a:r>
            <a:br>
              <a:rPr lang="vi-VN" dirty="0"/>
            </a:br>
            <a:endParaRPr lang="en-US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96200" y="1447800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61" y="4800600"/>
            <a:ext cx="21148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762000"/>
            <a:ext cx="8114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Ôn</a:t>
            </a:r>
            <a:r>
              <a:rPr lang="en-US" sz="4000" dirty="0" smtClean="0"/>
              <a:t> </a:t>
            </a:r>
            <a:r>
              <a:rPr lang="en-US" sz="4000" dirty="0" err="1" smtClean="0"/>
              <a:t>tập</a:t>
            </a:r>
            <a:r>
              <a:rPr lang="en-US" sz="4000" dirty="0" smtClean="0"/>
              <a:t> </a:t>
            </a:r>
            <a:r>
              <a:rPr lang="en-US" sz="4000" dirty="0" err="1" smtClean="0"/>
              <a:t>cách</a:t>
            </a:r>
            <a:r>
              <a:rPr lang="en-US" sz="4000" dirty="0" smtClean="0"/>
              <a:t> </a:t>
            </a:r>
            <a:r>
              <a:rPr lang="en-US" sz="4000" dirty="0" err="1" smtClean="0"/>
              <a:t>đặt</a:t>
            </a:r>
            <a:r>
              <a:rPr lang="en-US" sz="4000" dirty="0" smtClean="0"/>
              <a:t> </a:t>
            </a:r>
            <a:r>
              <a:rPr lang="en-US" sz="4000" dirty="0" err="1" smtClean="0"/>
              <a:t>bài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kiểm</a:t>
            </a:r>
            <a:r>
              <a:rPr lang="en-US" sz="4000" dirty="0" smtClean="0"/>
              <a:t> </a:t>
            </a:r>
            <a:r>
              <a:rPr lang="en-US" sz="4000" dirty="0" err="1" smtClean="0"/>
              <a:t>định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905000"/>
            <a:ext cx="8961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Bài</a:t>
            </a:r>
            <a:r>
              <a:rPr lang="en-US" b="1" i="1" dirty="0" smtClean="0"/>
              <a:t> 5 </a:t>
            </a:r>
          </a:p>
          <a:p>
            <a:r>
              <a:rPr lang="vi-VN" dirty="0"/>
              <a:t>Một hãng sản suất điện thoại vừa cho ra đời một </a:t>
            </a:r>
            <a:r>
              <a:rPr lang="vi-VN" dirty="0" smtClean="0"/>
              <a:t>dòng </a:t>
            </a:r>
            <a:r>
              <a:rPr lang="vi-VN" dirty="0"/>
              <a:t>điện thoại mới, </a:t>
            </a:r>
            <a:r>
              <a:rPr lang="vi-VN" dirty="0" smtClean="0"/>
              <a:t>họ</a:t>
            </a:r>
            <a:r>
              <a:rPr lang="en-US" dirty="0" smtClean="0"/>
              <a:t> </a:t>
            </a:r>
            <a:r>
              <a:rPr lang="vi-VN" dirty="0" smtClean="0"/>
              <a:t>nói </a:t>
            </a:r>
            <a:r>
              <a:rPr lang="vi-VN" dirty="0"/>
              <a:t>rằng sức chịu lực trung bình của màn hình của dòng điện </a:t>
            </a:r>
            <a:r>
              <a:rPr lang="vi-VN" dirty="0" smtClean="0"/>
              <a:t>thoại </a:t>
            </a:r>
            <a:r>
              <a:rPr lang="vi-VN" dirty="0"/>
              <a:t>này </a:t>
            </a:r>
            <a:r>
              <a:rPr lang="vi-VN" dirty="0" smtClean="0"/>
              <a:t>ít </a:t>
            </a:r>
            <a:r>
              <a:rPr lang="vi-VN" dirty="0"/>
              <a:t>nhất là 90 </a:t>
            </a:r>
            <a:r>
              <a:rPr lang="vi-VN" dirty="0" smtClean="0"/>
              <a:t>pound.</a:t>
            </a:r>
            <a:r>
              <a:rPr lang="en-US" dirty="0" smtClean="0"/>
              <a:t> </a:t>
            </a:r>
            <a:r>
              <a:rPr lang="vi-VN" dirty="0" smtClean="0"/>
              <a:t>Hãng </a:t>
            </a:r>
            <a:r>
              <a:rPr lang="vi-VN" dirty="0"/>
              <a:t>cạnh tranh muốn kiểm định điều này. </a:t>
            </a:r>
            <a:r>
              <a:rPr lang="vi-VN" b="1" dirty="0"/>
              <a:t>Cặp giả </a:t>
            </a:r>
            <a:r>
              <a:rPr lang="vi-VN" b="1" dirty="0" smtClean="0"/>
              <a:t>th</a:t>
            </a:r>
            <a:r>
              <a:rPr lang="en-US" b="1" dirty="0" err="1" smtClean="0"/>
              <a:t>uy</a:t>
            </a:r>
            <a:r>
              <a:rPr lang="vi-VN" b="1" dirty="0" smtClean="0"/>
              <a:t>ết </a:t>
            </a:r>
            <a:r>
              <a:rPr lang="vi-VN" b="1" dirty="0"/>
              <a:t>của họ là </a:t>
            </a:r>
            <a:r>
              <a:rPr lang="vi-VN" b="1" dirty="0" smtClean="0"/>
              <a:t>g</a:t>
            </a:r>
            <a:r>
              <a:rPr lang="en-US" b="1" dirty="0" smtClean="0"/>
              <a:t>ì?</a:t>
            </a:r>
            <a:r>
              <a:rPr lang="vi-VN" dirty="0"/>
              <a:t/>
            </a:r>
            <a:br>
              <a:rPr lang="vi-VN" dirty="0"/>
            </a:br>
            <a:endParaRPr lang="en-US" b="1" i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96200" y="1447800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61" y="4800600"/>
            <a:ext cx="21148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762000"/>
            <a:ext cx="8114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Ôn</a:t>
            </a:r>
            <a:r>
              <a:rPr lang="en-US" sz="4000" dirty="0" smtClean="0"/>
              <a:t> </a:t>
            </a:r>
            <a:r>
              <a:rPr lang="en-US" sz="4000" dirty="0" err="1" smtClean="0"/>
              <a:t>tập</a:t>
            </a:r>
            <a:r>
              <a:rPr lang="en-US" sz="4000" dirty="0" smtClean="0"/>
              <a:t> </a:t>
            </a:r>
            <a:r>
              <a:rPr lang="en-US" sz="4000" dirty="0" err="1" smtClean="0"/>
              <a:t>cách</a:t>
            </a:r>
            <a:r>
              <a:rPr lang="en-US" sz="4000" dirty="0" smtClean="0"/>
              <a:t> </a:t>
            </a:r>
            <a:r>
              <a:rPr lang="en-US" sz="4000" dirty="0" err="1" smtClean="0"/>
              <a:t>đặt</a:t>
            </a:r>
            <a:r>
              <a:rPr lang="en-US" sz="4000" dirty="0" smtClean="0"/>
              <a:t> </a:t>
            </a:r>
            <a:r>
              <a:rPr lang="en-US" sz="4000" dirty="0" err="1" smtClean="0"/>
              <a:t>bài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kiểm</a:t>
            </a:r>
            <a:r>
              <a:rPr lang="en-US" sz="4000" dirty="0" smtClean="0"/>
              <a:t> </a:t>
            </a:r>
            <a:r>
              <a:rPr lang="en-US" sz="4000" dirty="0" err="1" smtClean="0"/>
              <a:t>định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905000"/>
            <a:ext cx="8961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Bài</a:t>
            </a:r>
            <a:r>
              <a:rPr lang="en-US" b="1" i="1" dirty="0" smtClean="0"/>
              <a:t> 6 </a:t>
            </a:r>
          </a:p>
          <a:p>
            <a:r>
              <a:rPr lang="vi-VN" dirty="0"/>
              <a:t>Một chủ hồ nuôi khi thương thảo bán lứa cá </a:t>
            </a:r>
            <a:r>
              <a:rPr lang="en-US" dirty="0" err="1" smtClean="0"/>
              <a:t>trắm</a:t>
            </a:r>
            <a:r>
              <a:rPr lang="vi-VN" dirty="0" smtClean="0"/>
              <a:t> cho </a:t>
            </a:r>
            <a:r>
              <a:rPr lang="vi-VN" dirty="0"/>
              <a:t>rằng lứa cá của </a:t>
            </a:r>
            <a:r>
              <a:rPr lang="vi-VN" dirty="0" smtClean="0"/>
              <a:t>họ</a:t>
            </a:r>
            <a:r>
              <a:rPr lang="en-US" dirty="0" smtClean="0"/>
              <a:t> </a:t>
            </a:r>
            <a:r>
              <a:rPr lang="vi-VN" dirty="0" smtClean="0"/>
              <a:t>có </a:t>
            </a:r>
            <a:r>
              <a:rPr lang="vi-VN" dirty="0"/>
              <a:t>trọng lượng trung bình ít nhất là 2.5kg. Bạn là người đại diện công </a:t>
            </a:r>
            <a:r>
              <a:rPr lang="vi-VN" dirty="0" smtClean="0"/>
              <a:t>ty</a:t>
            </a:r>
            <a:r>
              <a:rPr lang="en-US" dirty="0" smtClean="0"/>
              <a:t> </a:t>
            </a:r>
            <a:r>
              <a:rPr lang="vi-VN" dirty="0" smtClean="0"/>
              <a:t>đến </a:t>
            </a:r>
            <a:r>
              <a:rPr lang="vi-VN" dirty="0"/>
              <a:t>thu mua, và bạn muốn kiểm định điều ông chủ hồ nuôi nói, </a:t>
            </a:r>
            <a:r>
              <a:rPr lang="vi-VN" b="1" dirty="0" smtClean="0"/>
              <a:t>cặp giả</a:t>
            </a:r>
            <a:r>
              <a:rPr lang="en-US" b="1" dirty="0" smtClean="0"/>
              <a:t> </a:t>
            </a:r>
            <a:r>
              <a:rPr lang="vi-VN" b="1" dirty="0" smtClean="0"/>
              <a:t>th</a:t>
            </a:r>
            <a:r>
              <a:rPr lang="en-US" b="1" dirty="0" err="1" smtClean="0"/>
              <a:t>uy</a:t>
            </a:r>
            <a:r>
              <a:rPr lang="vi-VN" b="1" dirty="0" smtClean="0"/>
              <a:t>ết </a:t>
            </a:r>
            <a:r>
              <a:rPr lang="vi-VN" b="1" dirty="0"/>
              <a:t>của bạn là gì?</a:t>
            </a:r>
            <a:r>
              <a:rPr lang="vi-VN" dirty="0"/>
              <a:t/>
            </a:r>
            <a:br>
              <a:rPr lang="vi-VN" dirty="0"/>
            </a:br>
            <a:endParaRPr lang="en-US" b="1" i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96200" y="1447800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61" y="4800600"/>
            <a:ext cx="211483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04143" y="745043"/>
            <a:ext cx="6917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Kiểm</a:t>
            </a:r>
            <a:r>
              <a:rPr lang="en-US" sz="4000" dirty="0" smtClean="0"/>
              <a:t> </a:t>
            </a:r>
            <a:r>
              <a:rPr lang="en-US" sz="4000" dirty="0" err="1" smtClean="0"/>
              <a:t>định</a:t>
            </a:r>
            <a:r>
              <a:rPr lang="en-US" sz="4000" dirty="0" smtClean="0"/>
              <a:t> </a:t>
            </a:r>
            <a:r>
              <a:rPr lang="en-US" sz="4000" dirty="0" err="1" smtClean="0"/>
              <a:t>trung</a:t>
            </a:r>
            <a:r>
              <a:rPr lang="en-US" sz="4000" dirty="0" smtClean="0"/>
              <a:t> </a:t>
            </a:r>
            <a:r>
              <a:rPr lang="en-US" sz="4000" dirty="0" err="1" smtClean="0"/>
              <a:t>bình</a:t>
            </a:r>
            <a:r>
              <a:rPr lang="en-US" sz="4000" dirty="0" smtClean="0"/>
              <a:t> </a:t>
            </a:r>
            <a:r>
              <a:rPr lang="en-US" sz="4000" dirty="0" err="1" smtClean="0"/>
              <a:t>tổng</a:t>
            </a:r>
            <a:r>
              <a:rPr lang="en-US" sz="4000" dirty="0" smtClean="0"/>
              <a:t> </a:t>
            </a:r>
            <a:r>
              <a:rPr lang="en-US" sz="4000" dirty="0" err="1" smtClean="0"/>
              <a:t>thể</a:t>
            </a:r>
            <a:endParaRPr lang="en-US" sz="4000" dirty="0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4419600" y="2667000"/>
            <a:ext cx="1588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1600200" y="3124200"/>
            <a:ext cx="1819275" cy="1066800"/>
          </a:xfrm>
          <a:custGeom>
            <a:avLst/>
            <a:gdLst>
              <a:gd name="T0" fmla="*/ 0 w 1068"/>
              <a:gd name="T1" fmla="*/ 2147483647 h 429"/>
              <a:gd name="T2" fmla="*/ 2147483647 w 1068"/>
              <a:gd name="T3" fmla="*/ 2147483647 h 429"/>
              <a:gd name="T4" fmla="*/ 2147483647 w 1068"/>
              <a:gd name="T5" fmla="*/ 0 h 429"/>
              <a:gd name="T6" fmla="*/ 0 w 1068"/>
              <a:gd name="T7" fmla="*/ 0 h 429"/>
              <a:gd name="T8" fmla="*/ 0 w 1068"/>
              <a:gd name="T9" fmla="*/ 2147483647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8"/>
              <a:gd name="T16" fmla="*/ 0 h 429"/>
              <a:gd name="T17" fmla="*/ 1068 w 1068"/>
              <a:gd name="T18" fmla="*/ 429 h 4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3276600" y="1828800"/>
            <a:ext cx="2514600" cy="914400"/>
          </a:xfrm>
          <a:custGeom>
            <a:avLst/>
            <a:gdLst>
              <a:gd name="T0" fmla="*/ 0 w 1115"/>
              <a:gd name="T1" fmla="*/ 2147483647 h 514"/>
              <a:gd name="T2" fmla="*/ 2147483647 w 1115"/>
              <a:gd name="T3" fmla="*/ 2147483647 h 514"/>
              <a:gd name="T4" fmla="*/ 2147483647 w 1115"/>
              <a:gd name="T5" fmla="*/ 0 h 514"/>
              <a:gd name="T6" fmla="*/ 0 w 1115"/>
              <a:gd name="T7" fmla="*/ 0 h 514"/>
              <a:gd name="T8" fmla="*/ 0 w 1115"/>
              <a:gd name="T9" fmla="*/ 214748364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15"/>
              <a:gd name="T16" fmla="*/ 0 h 514"/>
              <a:gd name="T17" fmla="*/ 1115 w 1115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752600" y="3200400"/>
            <a:ext cx="1564532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 b="1" dirty="0">
                <a:sym typeface="Symbol" pitchFamily="18" charset="2"/>
              </a:rPr>
              <a:t> </a:t>
            </a:r>
            <a:r>
              <a:rPr lang="en-US" sz="2400" b="1" dirty="0" smtClean="0">
                <a:sym typeface="Symbol" pitchFamily="18" charset="2"/>
              </a:rPr>
              <a:t> </a:t>
            </a:r>
            <a:r>
              <a:rPr lang="en-US" b="1" dirty="0" err="1" smtClean="0">
                <a:sym typeface="Symbol" pitchFamily="18" charset="2"/>
              </a:rPr>
              <a:t>Đã</a:t>
            </a:r>
            <a:r>
              <a:rPr lang="en-US" b="1" dirty="0" smtClean="0">
                <a:sym typeface="Symbol" pitchFamily="18" charset="2"/>
              </a:rPr>
              <a:t> </a:t>
            </a:r>
            <a:r>
              <a:rPr lang="en-US" b="1" dirty="0" err="1" smtClean="0">
                <a:sym typeface="Symbol" pitchFamily="18" charset="2"/>
              </a:rPr>
              <a:t>biết</a:t>
            </a:r>
            <a:endParaRPr lang="en-US" sz="2400" b="1" dirty="0">
              <a:sym typeface="Symbol" pitchFamily="18" charset="2"/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5105400" y="3124200"/>
            <a:ext cx="2057400" cy="1066800"/>
          </a:xfrm>
          <a:custGeom>
            <a:avLst/>
            <a:gdLst>
              <a:gd name="T0" fmla="*/ 0 w 1241"/>
              <a:gd name="T1" fmla="*/ 2147483647 h 436"/>
              <a:gd name="T2" fmla="*/ 2147483647 w 1241"/>
              <a:gd name="T3" fmla="*/ 2147483647 h 436"/>
              <a:gd name="T4" fmla="*/ 2147483647 w 1241"/>
              <a:gd name="T5" fmla="*/ 0 h 436"/>
              <a:gd name="T6" fmla="*/ 0 w 1241"/>
              <a:gd name="T7" fmla="*/ 0 h 436"/>
              <a:gd name="T8" fmla="*/ 0 w 1241"/>
              <a:gd name="T9" fmla="*/ 2147483647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1"/>
              <a:gd name="T16" fmla="*/ 0 h 436"/>
              <a:gd name="T17" fmla="*/ 1241 w 1241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1" h="436">
                <a:moveTo>
                  <a:pt x="0" y="435"/>
                </a:moveTo>
                <a:lnTo>
                  <a:pt x="1240" y="435"/>
                </a:lnTo>
                <a:lnTo>
                  <a:pt x="1240" y="0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C7DAF7"/>
          </a:solidFill>
          <a:ln w="25400" cap="rnd">
            <a:solidFill>
              <a:srgbClr val="1A1A1A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2743200" y="2895600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2743200" y="2895600"/>
            <a:ext cx="1588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auto">
          <a:xfrm>
            <a:off x="6172200" y="2895600"/>
            <a:ext cx="1588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257800" y="3200400"/>
            <a:ext cx="1889942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 b="1" dirty="0">
                <a:sym typeface="Symbol" pitchFamily="18" charset="2"/>
              </a:rPr>
              <a:t> </a:t>
            </a:r>
            <a:r>
              <a:rPr lang="en-US" sz="2400" b="1" dirty="0" err="1" smtClean="0">
                <a:sym typeface="Symbol" pitchFamily="18" charset="2"/>
              </a:rPr>
              <a:t>Chưa</a:t>
            </a:r>
            <a:r>
              <a:rPr lang="en-US" sz="2400" b="1" dirty="0" smtClean="0">
                <a:sym typeface="Symbol" pitchFamily="18" charset="2"/>
              </a:rPr>
              <a:t> </a:t>
            </a:r>
            <a:r>
              <a:rPr lang="en-US" sz="2400" b="1" dirty="0" err="1" smtClean="0">
                <a:sym typeface="Symbol" pitchFamily="18" charset="2"/>
              </a:rPr>
              <a:t>biết</a:t>
            </a:r>
            <a:endParaRPr lang="en-US" sz="2400" b="1" dirty="0">
              <a:sym typeface="Symbol" pitchFamily="18" charset="2"/>
            </a:endParaRPr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3257550" y="1828800"/>
            <a:ext cx="2609850" cy="8284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algn="ctr" eaLnBrk="0" hangingPunct="0"/>
            <a:r>
              <a:rPr lang="en-US" sz="2400" b="1" dirty="0" err="1" smtClean="0">
                <a:sym typeface="Symbol" pitchFamily="18" charset="2"/>
              </a:rPr>
              <a:t>Kiểm</a:t>
            </a:r>
            <a:r>
              <a:rPr lang="en-US" sz="2400" b="1" dirty="0" smtClean="0">
                <a:sym typeface="Symbol" pitchFamily="18" charset="2"/>
              </a:rPr>
              <a:t> </a:t>
            </a:r>
            <a:r>
              <a:rPr lang="en-US" sz="2400" b="1" dirty="0" err="1" smtClean="0">
                <a:sym typeface="Symbol" pitchFamily="18" charset="2"/>
              </a:rPr>
              <a:t>định</a:t>
            </a:r>
            <a:r>
              <a:rPr lang="en-US" sz="2400" b="1" dirty="0" smtClean="0">
                <a:sym typeface="Symbol" pitchFamily="18" charset="2"/>
              </a:rPr>
              <a:t> </a:t>
            </a:r>
            <a:r>
              <a:rPr lang="en-US" sz="2400" b="1" dirty="0" err="1" smtClean="0">
                <a:sym typeface="Symbol" pitchFamily="18" charset="2"/>
              </a:rPr>
              <a:t>cho</a:t>
            </a:r>
            <a:r>
              <a:rPr lang="en-US" sz="2400" b="1" dirty="0" smtClean="0">
                <a:sym typeface="Symbol" pitchFamily="18" charset="2"/>
              </a:rPr>
              <a:t> </a:t>
            </a:r>
            <a:r>
              <a:rPr lang="en-US" sz="2400" b="1" dirty="0" err="1" smtClean="0">
                <a:sym typeface="Symbol" pitchFamily="18" charset="2"/>
              </a:rPr>
              <a:t>trung</a:t>
            </a:r>
            <a:r>
              <a:rPr lang="en-US" sz="2400" b="1" dirty="0" smtClean="0">
                <a:sym typeface="Symbol" pitchFamily="18" charset="2"/>
              </a:rPr>
              <a:t> </a:t>
            </a:r>
            <a:r>
              <a:rPr lang="en-US" sz="2400" b="1" dirty="0" err="1" smtClean="0">
                <a:sym typeface="Symbol" pitchFamily="18" charset="2"/>
              </a:rPr>
              <a:t>bình</a:t>
            </a:r>
            <a:r>
              <a:rPr lang="en-US" sz="2400" b="1" dirty="0" smtClean="0">
                <a:sym typeface="Symbol" pitchFamily="18" charset="2"/>
              </a:rPr>
              <a:t> </a:t>
            </a:r>
            <a:r>
              <a:rPr lang="en-US" sz="2400" b="1" dirty="0">
                <a:sym typeface="Symbol" pitchFamily="18" charset="2"/>
              </a:rPr>
              <a:t></a:t>
            </a: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2057400" y="3632200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/>
              <a:t>(Z test)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5505450" y="3657600"/>
            <a:ext cx="1116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(t test)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6744436" y="4202402"/>
            <a:ext cx="1267624" cy="815396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4839916" y="4191000"/>
            <a:ext cx="1027484" cy="781048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ounded Rectangle 28"/>
          <p:cNvSpPr/>
          <p:nvPr/>
        </p:nvSpPr>
        <p:spPr bwMode="auto">
          <a:xfrm>
            <a:off x="3545732" y="5029200"/>
            <a:ext cx="2588367" cy="1295400"/>
          </a:xfrm>
          <a:prstGeom prst="roundRect">
            <a:avLst/>
          </a:prstGeom>
          <a:solidFill>
            <a:srgbClr val="FF99FF"/>
          </a:solidFill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6797084" y="5029200"/>
            <a:ext cx="2270715" cy="1295400"/>
          </a:xfrm>
          <a:prstGeom prst="roundRect">
            <a:avLst/>
          </a:prstGeom>
          <a:solidFill>
            <a:srgbClr val="FF99FF"/>
          </a:solidFill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05200" y="5265003"/>
            <a:ext cx="278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Phân</a:t>
            </a:r>
            <a:r>
              <a:rPr lang="en-US" b="1" dirty="0" smtClean="0"/>
              <a:t> </a:t>
            </a:r>
            <a:r>
              <a:rPr lang="en-US" b="1" dirty="0" err="1" smtClean="0"/>
              <a:t>phối</a:t>
            </a:r>
            <a:r>
              <a:rPr lang="en-US" b="1" dirty="0" smtClean="0"/>
              <a:t> </a:t>
            </a:r>
            <a:r>
              <a:rPr lang="en-US" b="1" dirty="0" err="1" smtClean="0"/>
              <a:t>chuẩn</a:t>
            </a:r>
            <a:r>
              <a:rPr lang="en-US" b="1" dirty="0" smtClean="0"/>
              <a:t>, </a:t>
            </a:r>
            <a:r>
              <a:rPr lang="en-US" b="1" dirty="0" err="1" smtClean="0"/>
              <a:t>cỡ</a:t>
            </a:r>
            <a:r>
              <a:rPr lang="en-US" b="1" dirty="0" smtClean="0"/>
              <a:t> </a:t>
            </a:r>
            <a:r>
              <a:rPr lang="en-US" b="1" dirty="0" err="1" smtClean="0"/>
              <a:t>mẫu</a:t>
            </a:r>
            <a:r>
              <a:rPr lang="en-US" b="1" dirty="0" smtClean="0"/>
              <a:t> </a:t>
            </a:r>
            <a:r>
              <a:rPr lang="en-US" b="1" dirty="0" err="1" smtClean="0"/>
              <a:t>nhỏ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025685" y="5405735"/>
            <a:ext cx="204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Cỡ</a:t>
            </a:r>
            <a:r>
              <a:rPr lang="en-US" b="1" dirty="0" smtClean="0"/>
              <a:t> </a:t>
            </a:r>
            <a:r>
              <a:rPr lang="en-US" b="1" dirty="0" err="1" smtClean="0"/>
              <a:t>mẫu</a:t>
            </a:r>
            <a:r>
              <a:rPr lang="en-US" b="1" dirty="0" smtClean="0"/>
              <a:t> </a:t>
            </a:r>
            <a:r>
              <a:rPr lang="en-US" b="1" dirty="0" err="1" smtClean="0"/>
              <a:t>lớn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6200" y="4461808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 err="1" smtClean="0">
                <a:solidFill>
                  <a:srgbClr val="FF0000"/>
                </a:solidFill>
              </a:rPr>
              <a:t>Trên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thực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err="1" smtClean="0">
                <a:solidFill>
                  <a:srgbClr val="FF0000"/>
                </a:solidFill>
              </a:rPr>
              <a:t>tế</a:t>
            </a:r>
            <a:r>
              <a:rPr lang="en-US" sz="2000" smtClean="0">
                <a:solidFill>
                  <a:srgbClr val="FF0000"/>
                </a:solidFill>
              </a:rPr>
              <a:t> </a:t>
            </a:r>
            <a:r>
              <a:rPr lang="en-US" sz="2000" smtClean="0">
                <a:solidFill>
                  <a:srgbClr val="FF0000"/>
                </a:solidFill>
              </a:rPr>
              <a:t>ít xảy ra</a:t>
            </a:r>
            <a:endPara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876800" y="2590800"/>
            <a:ext cx="2571750" cy="2154704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cxnSp>
        <p:nvCxnSpPr>
          <p:cNvPr id="36" name="Elbow Connector 35"/>
          <p:cNvCxnSpPr/>
          <p:nvPr/>
        </p:nvCxnSpPr>
        <p:spPr bwMode="auto">
          <a:xfrm flipV="1">
            <a:off x="331985" y="4138022"/>
            <a:ext cx="1944315" cy="723896"/>
          </a:xfrm>
          <a:prstGeom prst="bentConnector3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615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19200" y="833735"/>
            <a:ext cx="7858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Các</a:t>
            </a:r>
            <a:r>
              <a:rPr lang="en-US" sz="4000" dirty="0" smtClean="0"/>
              <a:t> </a:t>
            </a:r>
            <a:r>
              <a:rPr lang="en-US" sz="4000" dirty="0" err="1" smtClean="0"/>
              <a:t>bài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kiểm</a:t>
            </a:r>
            <a:r>
              <a:rPr lang="en-US" sz="4000" dirty="0" smtClean="0"/>
              <a:t> </a:t>
            </a:r>
            <a:r>
              <a:rPr lang="en-US" sz="4000" dirty="0" err="1" smtClean="0"/>
              <a:t>định</a:t>
            </a:r>
            <a:r>
              <a:rPr lang="en-US" sz="4000" dirty="0" smtClean="0"/>
              <a:t> </a:t>
            </a:r>
            <a:r>
              <a:rPr lang="en-US" sz="4000" dirty="0" err="1" smtClean="0"/>
              <a:t>trung</a:t>
            </a:r>
            <a:r>
              <a:rPr lang="en-US" sz="4000" dirty="0" smtClean="0"/>
              <a:t> </a:t>
            </a:r>
            <a:r>
              <a:rPr lang="en-US" sz="4000" dirty="0" err="1" smtClean="0"/>
              <a:t>bình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65"/>
              <p:cNvSpPr>
                <a:spLocks noChangeArrowheads="1"/>
              </p:cNvSpPr>
              <p:nvPr/>
            </p:nvSpPr>
            <p:spPr bwMode="auto">
              <a:xfrm>
                <a:off x="228600" y="4087223"/>
                <a:ext cx="2933700" cy="1180644"/>
              </a:xfrm>
              <a:prstGeom prst="rect">
                <a:avLst/>
              </a:prstGeom>
              <a:solidFill>
                <a:srgbClr val="FDE0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:r>
                  <a:rPr lang="el-GR" sz="2400" dirty="0"/>
                  <a:t>μ</a:t>
                </a:r>
                <a:r>
                  <a:rPr lang="en-US" dirty="0"/>
                  <a:t>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l-GR" dirty="0"/>
                  <a:t>μ</a:t>
                </a:r>
                <a:r>
                  <a:rPr lang="en-US" dirty="0"/>
                  <a:t> </a:t>
                </a:r>
                <a:r>
                  <a:rPr lang="en-US" dirty="0" smtClean="0"/>
                  <a:t>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) </a:t>
                </a:r>
              </a:p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 smtClean="0"/>
                  <a:t>1</a:t>
                </a:r>
                <a:r>
                  <a:rPr lang="en-US" dirty="0"/>
                  <a:t>: </a:t>
                </a:r>
                <a:r>
                  <a:rPr lang="el-GR" sz="2400" dirty="0"/>
                  <a:t>μ</a:t>
                </a:r>
                <a:r>
                  <a:rPr lang="en-US" dirty="0"/>
                  <a:t> </a:t>
                </a:r>
                <a:r>
                  <a:rPr lang="en-US" dirty="0" smtClean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4087223"/>
                <a:ext cx="2933700" cy="1180644"/>
              </a:xfrm>
              <a:prstGeom prst="rect">
                <a:avLst/>
              </a:prstGeom>
              <a:blipFill rotWithShape="1">
                <a:blip r:embed="rId2"/>
                <a:stretch>
                  <a:fillRect l="-3326" t="-1546" b="-72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6383" y="2029914"/>
                <a:ext cx="8921417" cy="8656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Giả </a:t>
                </a:r>
                <a:r>
                  <a:rPr lang="en-US" dirty="0" err="1" smtClean="0"/>
                  <a:t>sử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tổng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bình</a:t>
                </a:r>
                <a:r>
                  <a:rPr lang="en-US" dirty="0" smtClean="0"/>
                  <a:t> </a:t>
                </a:r>
                <a:r>
                  <a:rPr lang="el-GR" dirty="0" smtClean="0"/>
                  <a:t>μ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chưa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biết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μ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một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giá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trị</a:t>
                </a:r>
                <a:r>
                  <a:rPr lang="en-US" dirty="0" smtClean="0"/>
                  <a:t> </a:t>
                </a:r>
              </a:p>
              <a:p>
                <a:r>
                  <a:rPr lang="en-US" dirty="0" err="1" smtClean="0"/>
                  <a:t>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trước</a:t>
                </a:r>
                <a:r>
                  <a:rPr lang="en-US" dirty="0" smtClean="0"/>
                  <a:t>. Ta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kiểm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định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trung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bình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như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sau</a:t>
                </a:r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83" y="2029914"/>
                <a:ext cx="8921417" cy="865686"/>
              </a:xfrm>
              <a:prstGeom prst="rect">
                <a:avLst/>
              </a:prstGeom>
              <a:blipFill rotWithShape="1">
                <a:blip r:embed="rId3"/>
                <a:stretch>
                  <a:fillRect l="-1025" t="-5634" r="-1093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 bwMode="auto">
          <a:xfrm flipH="1">
            <a:off x="2133600" y="2946816"/>
            <a:ext cx="2438400" cy="1091784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endCxn id="23" idx="0"/>
          </p:cNvCxnSpPr>
          <p:nvPr/>
        </p:nvCxnSpPr>
        <p:spPr bwMode="auto">
          <a:xfrm>
            <a:off x="4572000" y="2946816"/>
            <a:ext cx="114300" cy="1140407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5"/>
              <p:cNvSpPr>
                <a:spLocks noChangeArrowheads="1"/>
              </p:cNvSpPr>
              <p:nvPr/>
            </p:nvSpPr>
            <p:spPr bwMode="auto">
              <a:xfrm>
                <a:off x="3810000" y="4087223"/>
                <a:ext cx="1752600" cy="1170577"/>
              </a:xfrm>
              <a:prstGeom prst="rect">
                <a:avLst/>
              </a:prstGeom>
              <a:solidFill>
                <a:srgbClr val="FDE0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:r>
                  <a:rPr lang="el-GR" sz="2400" dirty="0"/>
                  <a:t>μ</a:t>
                </a:r>
                <a:r>
                  <a:rPr lang="en-US" dirty="0"/>
                  <a:t>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 smtClean="0"/>
                  <a:t>1</a:t>
                </a:r>
                <a:r>
                  <a:rPr lang="en-US" dirty="0"/>
                  <a:t>: </a:t>
                </a:r>
                <a:r>
                  <a:rPr lang="el-GR" sz="2400" dirty="0"/>
                  <a:t>μ</a:t>
                </a:r>
                <a:r>
                  <a:rPr lang="en-US" dirty="0"/>
                  <a:t> 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4087223"/>
                <a:ext cx="1752600" cy="1170577"/>
              </a:xfrm>
              <a:prstGeom prst="rect">
                <a:avLst/>
              </a:prstGeom>
              <a:blipFill rotWithShape="1">
                <a:blip r:embed="rId4"/>
                <a:stretch>
                  <a:fillRect l="-5556" t="-1554" r="-1736" b="-77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5"/>
              <p:cNvSpPr>
                <a:spLocks noChangeArrowheads="1"/>
              </p:cNvSpPr>
              <p:nvPr/>
            </p:nvSpPr>
            <p:spPr bwMode="auto">
              <a:xfrm>
                <a:off x="6324599" y="4038600"/>
                <a:ext cx="2752841" cy="1180644"/>
              </a:xfrm>
              <a:prstGeom prst="rect">
                <a:avLst/>
              </a:prstGeom>
              <a:solidFill>
                <a:srgbClr val="FDE0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:r>
                  <a:rPr lang="el-GR" sz="2400" dirty="0"/>
                  <a:t>μ</a:t>
                </a:r>
                <a:r>
                  <a:rPr lang="en-US" dirty="0"/>
                  <a:t>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l-GR" dirty="0"/>
                  <a:t>μ</a:t>
                </a:r>
                <a:r>
                  <a:rPr lang="en-US" dirty="0"/>
                  <a:t> </a:t>
                </a:r>
                <a:r>
                  <a:rPr lang="en-US" dirty="0" smtClean="0"/>
                  <a:t>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endParaRPr lang="en-US" dirty="0" smtClean="0"/>
              </a:p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 smtClean="0"/>
                  <a:t>1</a:t>
                </a:r>
                <a:r>
                  <a:rPr lang="en-US" dirty="0"/>
                  <a:t>: </a:t>
                </a:r>
                <a:r>
                  <a:rPr lang="el-GR" sz="2400" dirty="0"/>
                  <a:t>μ</a:t>
                </a:r>
                <a:r>
                  <a:rPr lang="en-US" dirty="0"/>
                  <a:t> </a:t>
                </a:r>
                <a:r>
                  <a:rPr lang="en-US" dirty="0" smtClean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599" y="4038600"/>
                <a:ext cx="2752841" cy="1180644"/>
              </a:xfrm>
              <a:prstGeom prst="rect">
                <a:avLst/>
              </a:prstGeom>
              <a:blipFill rotWithShape="1">
                <a:blip r:embed="rId5"/>
                <a:stretch>
                  <a:fillRect l="-3319" t="-2073" r="-5531" b="-72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 bwMode="auto">
          <a:xfrm>
            <a:off x="4597693" y="2971800"/>
            <a:ext cx="2793707" cy="1066800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762000" y="5486400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Đuôi</a:t>
            </a:r>
            <a:r>
              <a:rPr lang="en-US" b="1" dirty="0" smtClean="0"/>
              <a:t> </a:t>
            </a:r>
            <a:r>
              <a:rPr lang="en-US" b="1" dirty="0" err="1" smtClean="0"/>
              <a:t>phải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937464" y="5481935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Hai</a:t>
            </a:r>
            <a:r>
              <a:rPr lang="en-US" b="1" dirty="0" smtClean="0"/>
              <a:t> </a:t>
            </a:r>
            <a:r>
              <a:rPr lang="en-US" b="1" dirty="0" err="1" smtClean="0"/>
              <a:t>đuôi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950312" y="5410200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Đuôi</a:t>
            </a:r>
            <a:r>
              <a:rPr lang="en-US" b="1" dirty="0"/>
              <a:t> </a:t>
            </a:r>
            <a:r>
              <a:rPr lang="en-US" b="1" dirty="0" err="1" smtClean="0"/>
              <a:t>trái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993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66800" y="609600"/>
            <a:ext cx="7715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Tổng</a:t>
            </a:r>
            <a:r>
              <a:rPr lang="en-US" sz="4000" dirty="0" smtClean="0"/>
              <a:t> </a:t>
            </a:r>
            <a:r>
              <a:rPr lang="en-US" sz="4000" dirty="0" err="1" smtClean="0"/>
              <a:t>thể</a:t>
            </a:r>
            <a:r>
              <a:rPr lang="en-US" sz="4000" dirty="0" smtClean="0"/>
              <a:t> </a:t>
            </a:r>
            <a:r>
              <a:rPr lang="en-US" sz="4000" dirty="0" err="1" smtClean="0"/>
              <a:t>phân</a:t>
            </a:r>
            <a:r>
              <a:rPr lang="en-US" sz="4000" dirty="0" smtClean="0"/>
              <a:t> </a:t>
            </a:r>
            <a:r>
              <a:rPr lang="en-US" sz="4000" dirty="0" err="1" smtClean="0"/>
              <a:t>phối</a:t>
            </a:r>
            <a:r>
              <a:rPr lang="en-US" sz="4000" dirty="0" smtClean="0"/>
              <a:t> </a:t>
            </a:r>
            <a:r>
              <a:rPr lang="en-US" sz="4000" dirty="0" err="1" smtClean="0"/>
              <a:t>chuẩn</a:t>
            </a:r>
            <a:r>
              <a:rPr lang="en-US" sz="4000" dirty="0" smtClean="0"/>
              <a:t>, n </a:t>
            </a:r>
            <a:r>
              <a:rPr lang="en-US" sz="4000" dirty="0" err="1" smtClean="0"/>
              <a:t>nhỏ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34000" y="1676400"/>
            <a:ext cx="3200400" cy="1411807"/>
          </a:xfrm>
          <a:prstGeom prst="rect">
            <a:avLst/>
          </a:prstGeom>
          <a:solidFill>
            <a:srgbClr val="FF99FF"/>
          </a:solidFill>
          <a:ln w="31750" cap="flat" cmpd="sng" algn="ctr">
            <a:solidFill>
              <a:srgbClr val="FF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34331" y="1588420"/>
                <a:ext cx="3810000" cy="1611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/>
                            </a:rPr>
                            <m:t>−µ</m:t>
                          </m:r>
                        </m:num>
                        <m:den>
                          <m:f>
                            <m:fPr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/>
                                </a:rPr>
                                <m:t>𝑆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/>
                            </a:rPr>
                            <m:t>≃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331" y="1588420"/>
                <a:ext cx="3810000" cy="16119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590800" y="3360003"/>
            <a:ext cx="6324600" cy="830997"/>
          </a:xfrm>
          <a:prstGeom prst="rect">
            <a:avLst/>
          </a:prstGeom>
          <a:solidFill>
            <a:srgbClr val="FDE0BD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l-GR" dirty="0" smtClean="0"/>
              <a:t>α</a:t>
            </a:r>
            <a:r>
              <a:rPr lang="en-US" dirty="0" smtClean="0"/>
              <a:t>, 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H</a:t>
            </a:r>
            <a:r>
              <a:rPr lang="en-US" baseline="-25000" dirty="0" smtClean="0"/>
              <a:t>0 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76790" y="4304632"/>
                <a:ext cx="5381410" cy="301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đuôi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phải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</m:t>
                    </m:r>
                    <m:r>
                      <m:rPr>
                        <m:sty m:val="p"/>
                      </m:rPr>
                      <a:rPr lang="en-US" i="0">
                        <a:latin typeface="Cambria Math"/>
                      </a:rPr>
                      <m:t>t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/>
                          </a:rPr>
                          <m:t>  &gt; 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n</m:t>
                        </m:r>
                        <m:r>
                          <a:rPr lang="en-US" i="0">
                            <a:latin typeface="Cambria Math"/>
                          </a:rPr>
                          <m:t>−1,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/>
                          </a:rPr>
                          <m:t>α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đuôi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trái</a:t>
                </a:r>
                <a:r>
                  <a:rPr lang="en-US" dirty="0" smtClean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</m:t>
                        </m:r>
                        <m:r>
                          <a:rPr lang="en-US" b="0" i="0" smtClean="0">
                            <a:latin typeface="Cambria Math"/>
                          </a:rPr>
                          <m:t> &lt; −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n</m:t>
                        </m:r>
                        <m:r>
                          <a:rPr lang="en-US" i="0">
                            <a:latin typeface="Cambria Math"/>
                          </a:rPr>
                          <m:t>−1,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/>
                          </a:rPr>
                          <m:t>α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hai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đuôi</a:t>
                </a:r>
                <a:r>
                  <a:rPr lang="en-US" dirty="0" smtClean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a:rPr lang="en-US" i="0">
                            <a:latin typeface="Cambria Math"/>
                          </a:rPr>
                          <m:t>&gt;</m:t>
                        </m:r>
                        <m:r>
                          <a:rPr lang="en-US" b="0" i="0" smtClean="0">
                            <a:latin typeface="Cambria Math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n</m:t>
                        </m:r>
                        <m:r>
                          <a:rPr lang="en-US" i="0">
                            <a:latin typeface="Cambria Math"/>
                          </a:rPr>
                          <m:t>−1,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/>
                          </a:rPr>
                          <m:t>α</m:t>
                        </m:r>
                        <m:r>
                          <a:rPr lang="en-US" i="0">
                            <a:latin typeface="Cambria Math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 smtClean="0"/>
                  <a:t>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                       </a:t>
                </a:r>
                <a:r>
                  <a:rPr lang="en-US" dirty="0" err="1" smtClean="0"/>
                  <a:t>hoặc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/>
                      </a:rPr>
                      <m:t>t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/>
                          </a:rPr>
                          <m:t>  </m:t>
                        </m:r>
                        <m:r>
                          <a:rPr lang="en-US" i="0">
                            <a:latin typeface="Cambria Math"/>
                          </a:rPr>
                          <m:t>&lt;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a:rPr lang="en-US" i="0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n</m:t>
                        </m:r>
                        <m:r>
                          <a:rPr lang="en-US" i="0">
                            <a:latin typeface="Cambria Math"/>
                          </a:rPr>
                          <m:t>−1,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/>
                          </a:rPr>
                          <m:t>α</m:t>
                        </m:r>
                        <m:r>
                          <a:rPr lang="en-US" i="0">
                            <a:latin typeface="Cambria Math"/>
                          </a:rPr>
                          <m:t>/2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90" y="4304632"/>
                <a:ext cx="5381410" cy="3010568"/>
              </a:xfrm>
              <a:prstGeom prst="rect">
                <a:avLst/>
              </a:prstGeom>
              <a:blipFill rotWithShape="1">
                <a:blip r:embed="rId3"/>
                <a:stretch>
                  <a:fillRect l="-1812" b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3253" y="2057400"/>
            <a:ext cx="4498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8016" y="4404610"/>
                <a:ext cx="3124200" cy="128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t</m:t>
                      </m:r>
                      <m:r>
                        <a:rPr lang="en-US" sz="28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sz="2800" dirty="0"/>
                                <m:t>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" y="4404610"/>
                <a:ext cx="3124200" cy="128188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 bwMode="auto">
          <a:xfrm>
            <a:off x="762000" y="4343400"/>
            <a:ext cx="2170426" cy="137160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683253" y="5410200"/>
            <a:ext cx="535947" cy="60960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6200" y="594360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Giá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trị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kiểm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định</a:t>
            </a:r>
            <a:r>
              <a:rPr lang="en-US" dirty="0" smtClean="0">
                <a:solidFill>
                  <a:srgbClr val="FF0000"/>
                </a:solidFill>
              </a:rPr>
              <a:t> 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7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762000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Ví</a:t>
            </a:r>
            <a:r>
              <a:rPr lang="en-US" sz="4000" dirty="0" smtClean="0"/>
              <a:t> </a:t>
            </a:r>
            <a:r>
              <a:rPr lang="en-US" sz="4000" dirty="0" err="1" smtClean="0"/>
              <a:t>dụ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752600"/>
            <a:ext cx="9144000" cy="3046988"/>
          </a:xfrm>
          <a:prstGeom prst="rect">
            <a:avLst/>
          </a:prstGeom>
          <a:solidFill>
            <a:srgbClr val="FDE0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Một chủ hồ nuôi khi thương thảo bán lứa cá </a:t>
            </a:r>
            <a:r>
              <a:rPr lang="en-US" dirty="0" err="1" smtClean="0"/>
              <a:t>trắm</a:t>
            </a:r>
            <a:r>
              <a:rPr lang="vi-VN" dirty="0" smtClean="0"/>
              <a:t> cho </a:t>
            </a:r>
            <a:r>
              <a:rPr lang="vi-VN" dirty="0"/>
              <a:t>rằng lứa cá của </a:t>
            </a:r>
            <a:r>
              <a:rPr lang="vi-VN" dirty="0" smtClean="0"/>
              <a:t>họ</a:t>
            </a:r>
            <a:r>
              <a:rPr lang="en-US" dirty="0" smtClean="0"/>
              <a:t> </a:t>
            </a:r>
            <a:r>
              <a:rPr lang="vi-VN" dirty="0" smtClean="0"/>
              <a:t>có </a:t>
            </a:r>
            <a:r>
              <a:rPr lang="vi-VN" dirty="0"/>
              <a:t>trọng lượng trung </a:t>
            </a:r>
            <a:r>
              <a:rPr lang="vi-VN" dirty="0" smtClean="0"/>
              <a:t>bình </a:t>
            </a:r>
            <a:r>
              <a:rPr lang="vi-VN" dirty="0"/>
              <a:t>là 2.5kg. Công ty thu mua </a:t>
            </a:r>
            <a:r>
              <a:rPr lang="vi-VN" dirty="0" smtClean="0"/>
              <a:t>cá </a:t>
            </a:r>
            <a:r>
              <a:rPr lang="vi-VN" dirty="0"/>
              <a:t>đã bắt ngẫu </a:t>
            </a:r>
            <a:r>
              <a:rPr lang="vi-VN" dirty="0" smtClean="0"/>
              <a:t>nhiên</a:t>
            </a:r>
            <a:r>
              <a:rPr lang="en-US" dirty="0" smtClean="0"/>
              <a:t> </a:t>
            </a:r>
            <a:r>
              <a:rPr lang="vi-VN" dirty="0" smtClean="0"/>
              <a:t>20 </a:t>
            </a:r>
            <a:r>
              <a:rPr lang="vi-VN" dirty="0"/>
              <a:t>con cá và cân nặng của chúng như sau (kg</a:t>
            </a:r>
            <a:r>
              <a:rPr lang="vi-VN" dirty="0" smtClean="0"/>
              <a:t>):</a:t>
            </a:r>
            <a:r>
              <a:rPr lang="en-US" dirty="0" smtClean="0"/>
              <a:t> </a:t>
            </a:r>
            <a:r>
              <a:rPr lang="vi-VN" b="1" dirty="0" smtClean="0"/>
              <a:t>1.7 </a:t>
            </a:r>
            <a:r>
              <a:rPr lang="vi-VN" b="1" dirty="0"/>
              <a:t>1.8 2.8 1.8 2.1 2.9 1.0 1.5 1.4 2.7 </a:t>
            </a:r>
            <a:endParaRPr lang="en-US" b="1" dirty="0" smtClean="0"/>
          </a:p>
          <a:p>
            <a:pPr algn="ctr"/>
            <a:r>
              <a:rPr lang="vi-VN" b="1" dirty="0" smtClean="0"/>
              <a:t>1.3 </a:t>
            </a:r>
            <a:r>
              <a:rPr lang="vi-VN" b="1" dirty="0"/>
              <a:t>0.9 1.4 </a:t>
            </a:r>
            <a:r>
              <a:rPr lang="vi-VN" b="1" dirty="0" smtClean="0"/>
              <a:t>1.3 </a:t>
            </a:r>
            <a:r>
              <a:rPr lang="vi-VN" b="1" dirty="0"/>
              <a:t>2.3 1.6 1.8 3.0 1.0 </a:t>
            </a:r>
            <a:r>
              <a:rPr lang="vi-VN" b="1" dirty="0" smtClean="0"/>
              <a:t>1.2</a:t>
            </a:r>
            <a:endParaRPr lang="en-US" b="1" dirty="0" smtClean="0"/>
          </a:p>
          <a:p>
            <a:r>
              <a:rPr lang="vi-VN" dirty="0" smtClean="0"/>
              <a:t>Giả </a:t>
            </a:r>
            <a:r>
              <a:rPr lang="vi-VN" dirty="0"/>
              <a:t>sử rằng trọng lượng </a:t>
            </a:r>
            <a:r>
              <a:rPr lang="vi-VN" dirty="0" smtClean="0"/>
              <a:t>của </a:t>
            </a:r>
            <a:r>
              <a:rPr lang="vi-VN" dirty="0"/>
              <a:t>tổng thể lứa cá có phân phối </a:t>
            </a:r>
            <a:r>
              <a:rPr lang="vi-VN" dirty="0" smtClean="0"/>
              <a:t>chuẩn. </a:t>
            </a:r>
            <a:r>
              <a:rPr lang="vi-VN" dirty="0"/>
              <a:t>Hỏi tại mức ý </a:t>
            </a:r>
            <a:r>
              <a:rPr lang="en-US" dirty="0" smtClean="0"/>
              <a:t>n</a:t>
            </a:r>
            <a:r>
              <a:rPr lang="vi-VN" dirty="0" smtClean="0"/>
              <a:t>ghĩa </a:t>
            </a:r>
            <a:r>
              <a:rPr lang="vi-VN" dirty="0"/>
              <a:t>5% </a:t>
            </a:r>
            <a:r>
              <a:rPr lang="vi-VN" dirty="0" smtClean="0"/>
              <a:t>có</a:t>
            </a:r>
            <a:r>
              <a:rPr lang="en-US" dirty="0" smtClean="0"/>
              <a:t> </a:t>
            </a:r>
            <a:r>
              <a:rPr lang="vi-VN" dirty="0" smtClean="0"/>
              <a:t>thể </a:t>
            </a:r>
            <a:r>
              <a:rPr lang="vi-VN" dirty="0"/>
              <a:t>chấp nhận </a:t>
            </a:r>
            <a:r>
              <a:rPr lang="vi-VN" dirty="0" smtClean="0"/>
              <a:t>khẳng</a:t>
            </a:r>
            <a:r>
              <a:rPr lang="en-US" dirty="0" smtClean="0"/>
              <a:t> </a:t>
            </a:r>
            <a:r>
              <a:rPr lang="vi-VN" dirty="0" smtClean="0"/>
              <a:t>định </a:t>
            </a:r>
            <a:r>
              <a:rPr lang="vi-VN" dirty="0"/>
              <a:t>của chủ hồ nuôi không</a:t>
            </a:r>
            <a:r>
              <a:rPr lang="vi-VN" dirty="0" smtClean="0"/>
              <a:t>?</a:t>
            </a:r>
            <a:endParaRPr lang="en-US" dirty="0"/>
          </a:p>
        </p:txBody>
      </p:sp>
      <p:pic>
        <p:nvPicPr>
          <p:cNvPr id="1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87" y="5257800"/>
            <a:ext cx="1712013" cy="1295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5800" y="5486400"/>
                <a:ext cx="5989332" cy="1585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Tóm </a:t>
                </a:r>
                <a:r>
                  <a:rPr lang="en-US" dirty="0" err="1" smtClean="0"/>
                  <a:t>tắt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dữ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liệu</a:t>
                </a:r>
                <a:r>
                  <a:rPr lang="en-US" dirty="0" smtClean="0"/>
                  <a:t>: n=   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1.775, s= </a:t>
                </a:r>
                <a:r>
                  <a:rPr lang="en-US" dirty="0" smtClean="0"/>
                  <a:t>0.657.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19,0.05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=1.729133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486400"/>
                <a:ext cx="5989332" cy="1585883"/>
              </a:xfrm>
              <a:prstGeom prst="rect">
                <a:avLst/>
              </a:prstGeom>
              <a:blipFill rotWithShape="1">
                <a:blip r:embed="rId3"/>
                <a:stretch>
                  <a:fillRect l="-1629" t="-2692" r="-2138" b="-8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5334000" y="1676400"/>
            <a:ext cx="3200400" cy="1411807"/>
          </a:xfrm>
          <a:prstGeom prst="rect">
            <a:avLst/>
          </a:prstGeom>
          <a:solidFill>
            <a:srgbClr val="FF99FF"/>
          </a:solidFill>
          <a:ln w="31750" cap="flat" cmpd="sng" algn="ctr">
            <a:solidFill>
              <a:srgbClr val="FF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34331" y="1588420"/>
                <a:ext cx="3810000" cy="1611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/>
                            </a:rPr>
                            <m:t>−µ</m:t>
                          </m:r>
                        </m:num>
                        <m:den>
                          <m:f>
                            <m:fPr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/>
                                </a:rPr>
                                <m:t>𝑆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/>
                            </a:rPr>
                            <m:t>≃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331" y="1588420"/>
                <a:ext cx="3810000" cy="16119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2000" y="3512403"/>
            <a:ext cx="7934487" cy="830997"/>
          </a:xfrm>
          <a:prstGeom prst="rect">
            <a:avLst/>
          </a:prstGeom>
          <a:solidFill>
            <a:srgbClr val="FDE0BD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l-GR" dirty="0" smtClean="0"/>
              <a:t>α</a:t>
            </a:r>
            <a:r>
              <a:rPr lang="en-US" dirty="0" smtClean="0"/>
              <a:t>, </a:t>
            </a:r>
            <a:r>
              <a:rPr lang="en-US" dirty="0" err="1" smtClean="0"/>
              <a:t>miền</a:t>
            </a:r>
            <a:r>
              <a:rPr lang="en-US" dirty="0" smtClean="0"/>
              <a:t>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H</a:t>
            </a:r>
            <a:r>
              <a:rPr lang="en-US" baseline="-25000" dirty="0" smtClean="0"/>
              <a:t>0 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253" y="2057400"/>
            <a:ext cx="4498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419600"/>
                <a:ext cx="3124200" cy="13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z</m:t>
                      </m:r>
                      <m:r>
                        <a:rPr lang="en-US" sz="28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 sz="2800" dirty="0"/>
                                <m:t>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19600"/>
                <a:ext cx="3124200" cy="13001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 bwMode="auto">
          <a:xfrm>
            <a:off x="1066800" y="4343400"/>
            <a:ext cx="2133600" cy="137160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683253" y="5410200"/>
            <a:ext cx="535947" cy="60960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6200" y="5943600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Giá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trị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kiểm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định</a:t>
            </a:r>
            <a:r>
              <a:rPr lang="en-US" dirty="0" smtClean="0">
                <a:solidFill>
                  <a:srgbClr val="FF0000"/>
                </a:solidFill>
              </a:rPr>
              <a:t> z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42479" y="4353364"/>
                <a:ext cx="4339521" cy="2961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đuôi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phải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/>
                      </a:rPr>
                      <m:t>z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α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đuôi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trái</a:t>
                </a:r>
                <a:r>
                  <a:rPr lang="en-US" dirty="0" smtClean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z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&lt;−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α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hai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đuôi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  <m:r>
                          <a:rPr lang="en-US" i="1">
                            <a:latin typeface="Cambria Math"/>
                          </a:rPr>
                          <m:t>&gt;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α</m:t>
                        </m:r>
                        <m:r>
                          <a:rPr lang="en-US" i="1">
                            <a:latin typeface="Cambria Math"/>
                          </a:rPr>
                          <m:t>/</m:t>
                        </m:r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:r>
                  <a:rPr lang="en-US" dirty="0" err="1" smtClean="0"/>
                  <a:t>hoặc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/>
                      </a:rPr>
                      <m:t>z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&lt;−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α</m:t>
                        </m:r>
                        <m:r>
                          <a:rPr lang="en-US" i="1">
                            <a:latin typeface="Cambria Math"/>
                          </a:rPr>
                          <m:t>/</m:t>
                        </m:r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479" y="4353364"/>
                <a:ext cx="4339521" cy="2961836"/>
              </a:xfrm>
              <a:prstGeom prst="rect">
                <a:avLst/>
              </a:prstGeom>
              <a:blipFill rotWithShape="1">
                <a:blip r:embed="rId4"/>
                <a:stretch>
                  <a:fillRect l="-2107" r="-3230" b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066800" y="609600"/>
            <a:ext cx="5248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Cỡ</a:t>
            </a:r>
            <a:r>
              <a:rPr lang="en-US" sz="4000" dirty="0" smtClean="0"/>
              <a:t> </a:t>
            </a:r>
            <a:r>
              <a:rPr lang="en-US" sz="4000" dirty="0" err="1" smtClean="0"/>
              <a:t>mẫu</a:t>
            </a:r>
            <a:r>
              <a:rPr lang="en-US" sz="4000" dirty="0" smtClean="0"/>
              <a:t> n </a:t>
            </a:r>
            <a:r>
              <a:rPr lang="en-US" sz="4000" dirty="0" err="1" smtClean="0"/>
              <a:t>lớn</a:t>
            </a:r>
            <a:r>
              <a:rPr lang="en-US" sz="4000" dirty="0" smtClean="0"/>
              <a:t> (n ≥ 30)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785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216025" y="492125"/>
            <a:ext cx="6200775" cy="727075"/>
          </a:xfrm>
        </p:spPr>
        <p:txBody>
          <a:bodyPr/>
          <a:lstStyle/>
          <a:p>
            <a:pPr eaLnBrk="1" hangingPunct="1"/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81200"/>
            <a:ext cx="7848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err="1" smtClean="0"/>
              <a:t>Sinh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viên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cần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nắm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được</a:t>
            </a:r>
            <a:r>
              <a:rPr lang="en-US" sz="2400" b="1" dirty="0" smtClean="0"/>
              <a:t>:</a:t>
            </a:r>
            <a:r>
              <a:rPr lang="en-US" sz="2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Thế</a:t>
            </a:r>
            <a:r>
              <a:rPr lang="en-US" sz="2400" dirty="0" smtClean="0"/>
              <a:t> </a:t>
            </a:r>
            <a:r>
              <a:rPr lang="en-US" sz="2400" dirty="0" err="1" smtClean="0"/>
              <a:t>nào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bài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,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nguyên</a:t>
            </a:r>
            <a:r>
              <a:rPr lang="en-US" sz="2400" dirty="0" smtClean="0"/>
              <a:t> </a:t>
            </a:r>
            <a:r>
              <a:rPr lang="en-US" sz="2400" dirty="0" err="1" smtClean="0"/>
              <a:t>tắc</a:t>
            </a:r>
            <a:r>
              <a:rPr lang="en-US" sz="2400" dirty="0" smtClean="0"/>
              <a:t> </a:t>
            </a:r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 smtClean="0"/>
              <a:t>bản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lập</a:t>
            </a:r>
            <a:r>
              <a:rPr lang="en-US" sz="2400" dirty="0" smtClean="0"/>
              <a:t> </a:t>
            </a:r>
            <a:r>
              <a:rPr lang="en-US" sz="2400" dirty="0" err="1" smtClean="0"/>
              <a:t>bài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tiến</a:t>
            </a:r>
            <a:r>
              <a:rPr lang="en-US" sz="2400" dirty="0" smtClean="0"/>
              <a:t> </a:t>
            </a:r>
            <a:r>
              <a:rPr lang="en-US" sz="2400" dirty="0" err="1" smtClean="0"/>
              <a:t>hành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/>
              <a:t>Bài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trung</a:t>
            </a:r>
            <a:r>
              <a:rPr lang="en-US" sz="2400" dirty="0" smtClean="0"/>
              <a:t> </a:t>
            </a:r>
            <a:r>
              <a:rPr lang="en-US" sz="2400" dirty="0" err="1" smtClean="0"/>
              <a:t>bình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sz="2400" dirty="0" err="1" smtClean="0"/>
              <a:t>Bài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tỉ</a:t>
            </a:r>
            <a:r>
              <a:rPr lang="en-US" sz="2400" dirty="0" smtClean="0"/>
              <a:t> </a:t>
            </a:r>
            <a:r>
              <a:rPr lang="en-US" sz="2400" dirty="0" err="1" smtClean="0"/>
              <a:t>lệ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.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8434" name="Footer Placeholder 17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–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Thăng</a:t>
            </a:r>
            <a:r>
              <a:rPr lang="en-US" dirty="0" smtClean="0"/>
              <a:t> Long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61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9690" y="685800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Ví</a:t>
            </a:r>
            <a:r>
              <a:rPr lang="en-US" sz="4000" dirty="0" smtClean="0"/>
              <a:t> </a:t>
            </a:r>
            <a:r>
              <a:rPr lang="en-US" sz="4000" dirty="0" err="1" smtClean="0"/>
              <a:t>dụ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2035076"/>
            <a:ext cx="8534400" cy="2308324"/>
          </a:xfrm>
          <a:prstGeom prst="rect">
            <a:avLst/>
          </a:prstGeom>
          <a:solidFill>
            <a:srgbClr val="FDE0BD"/>
          </a:solidFill>
        </p:spPr>
        <p:txBody>
          <a:bodyPr wrap="square" rtlCol="0">
            <a:spAutoFit/>
          </a:bodyPr>
          <a:lstStyle/>
          <a:p>
            <a:r>
              <a:rPr lang="vi-VN" dirty="0"/>
              <a:t>Giả sử một điều tra với mẫu 100 người lao động của một thành phố </a:t>
            </a:r>
            <a:r>
              <a:rPr lang="vi-VN" dirty="0" smtClean="0"/>
              <a:t>cho</a:t>
            </a:r>
            <a:r>
              <a:rPr lang="en-US" dirty="0" smtClean="0"/>
              <a:t> </a:t>
            </a:r>
            <a:r>
              <a:rPr lang="vi-VN" dirty="0" smtClean="0"/>
              <a:t>thấy </a:t>
            </a:r>
            <a:r>
              <a:rPr lang="vi-VN" dirty="0"/>
              <a:t>trung bình thu nhập của 100 người này là 4.8 triệu với độ lệch </a:t>
            </a:r>
            <a:r>
              <a:rPr lang="vi-VN" dirty="0" smtClean="0"/>
              <a:t>chuẩn</a:t>
            </a:r>
            <a:r>
              <a:rPr lang="en-US" dirty="0" smtClean="0"/>
              <a:t> </a:t>
            </a:r>
            <a:r>
              <a:rPr lang="vi-VN" dirty="0" smtClean="0"/>
              <a:t>mẫu </a:t>
            </a:r>
            <a:r>
              <a:rPr lang="vi-VN" dirty="0"/>
              <a:t>là 1 triệu. Hỏi có thể chấp </a:t>
            </a:r>
            <a:r>
              <a:rPr lang="vi-VN" dirty="0" smtClean="0"/>
              <a:t>nhận </a:t>
            </a:r>
            <a:r>
              <a:rPr lang="vi-VN" dirty="0"/>
              <a:t>báo cáo </a:t>
            </a:r>
            <a:r>
              <a:rPr lang="vi-VN" dirty="0" smtClean="0"/>
              <a:t>cho </a:t>
            </a:r>
            <a:r>
              <a:rPr lang="vi-VN" dirty="0"/>
              <a:t>rằng lương trung </a:t>
            </a:r>
            <a:r>
              <a:rPr lang="vi-VN" dirty="0" smtClean="0"/>
              <a:t>bình</a:t>
            </a:r>
            <a:r>
              <a:rPr lang="en-US" dirty="0" smtClean="0"/>
              <a:t> </a:t>
            </a:r>
            <a:r>
              <a:rPr lang="vi-VN" dirty="0" smtClean="0"/>
              <a:t>của </a:t>
            </a:r>
            <a:r>
              <a:rPr lang="vi-VN" dirty="0"/>
              <a:t>toàn </a:t>
            </a:r>
            <a:r>
              <a:rPr lang="vi-VN" dirty="0" smtClean="0"/>
              <a:t>bộ </a:t>
            </a:r>
            <a:r>
              <a:rPr lang="vi-VN" dirty="0"/>
              <a:t>người lao động ở thành </a:t>
            </a:r>
            <a:r>
              <a:rPr lang="vi-VN" dirty="0" smtClean="0"/>
              <a:t>phố </a:t>
            </a:r>
            <a:r>
              <a:rPr lang="vi-VN" dirty="0"/>
              <a:t>trên là ít nhất 5 triệu </a:t>
            </a:r>
            <a:r>
              <a:rPr lang="vi-VN" dirty="0" smtClean="0"/>
              <a:t>hay </a:t>
            </a:r>
            <a:r>
              <a:rPr lang="vi-VN" dirty="0"/>
              <a:t>không?</a:t>
            </a:r>
            <a:br>
              <a:rPr lang="vi-VN" dirty="0"/>
            </a:br>
            <a:r>
              <a:rPr lang="vi-VN" dirty="0"/>
              <a:t>Chọn mức ý nghĩa 5</a:t>
            </a:r>
            <a:r>
              <a:rPr lang="vi-VN" dirty="0" smtClean="0"/>
              <a:t>%.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0" y="5486400"/>
                <a:ext cx="510652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0.05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=1.644854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99,   </m:t>
                        </m:r>
                        <m:r>
                          <a:rPr lang="en-US" i="1">
                            <a:latin typeface="Cambria Math"/>
                          </a:rPr>
                          <m:t>0.05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1.660391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486400"/>
                <a:ext cx="5106526" cy="477888"/>
              </a:xfrm>
              <a:prstGeom prst="rect">
                <a:avLst/>
              </a:prstGeom>
              <a:blipFill rotWithShape="1">
                <a:blip r:embed="rId2"/>
                <a:stretch>
                  <a:fillRect t="-10256" r="-2625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029200"/>
            <a:ext cx="171201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00221" y="762000"/>
            <a:ext cx="1952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P-</a:t>
            </a:r>
            <a:r>
              <a:rPr lang="en-US" sz="4000" dirty="0" err="1" smtClean="0"/>
              <a:t>giá</a:t>
            </a:r>
            <a:r>
              <a:rPr lang="en-US" sz="4000" dirty="0" smtClean="0"/>
              <a:t> </a:t>
            </a:r>
            <a:r>
              <a:rPr lang="en-US" sz="4000" dirty="0" err="1" smtClean="0"/>
              <a:t>trị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981200"/>
            <a:ext cx="3200399" cy="1569660"/>
          </a:xfrm>
          <a:prstGeom prst="rect">
            <a:avLst/>
          </a:prstGeom>
          <a:solidFill>
            <a:srgbClr val="FDE0BD"/>
          </a:solidFill>
          <a:ln>
            <a:solidFill>
              <a:srgbClr val="FDE0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P-</a:t>
            </a:r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l-GR" dirty="0" smtClean="0"/>
              <a:t>α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ta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H</a:t>
            </a:r>
            <a:r>
              <a:rPr lang="en-US" baseline="-25000" dirty="0" smtClean="0"/>
              <a:t>0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5943600" y="4191000"/>
            <a:ext cx="0" cy="0"/>
          </a:xfrm>
          <a:prstGeom prst="lin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5791200" y="4495800"/>
            <a:ext cx="304800" cy="0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927361" y="1907498"/>
            <a:ext cx="16239" cy="4721902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621546" y="3957935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P-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en-US" dirty="0"/>
          </a:p>
        </p:txBody>
      </p:sp>
      <p:sp>
        <p:nvSpPr>
          <p:cNvPr id="28" name="Right Brace 27"/>
          <p:cNvSpPr/>
          <p:nvPr/>
        </p:nvSpPr>
        <p:spPr bwMode="auto">
          <a:xfrm>
            <a:off x="6172200" y="1907497"/>
            <a:ext cx="685800" cy="2586069"/>
          </a:xfrm>
          <a:prstGeom prst="rightBrace">
            <a:avLst/>
          </a:prstGeom>
          <a:noFill/>
          <a:ln w="317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7221" y="2967335"/>
            <a:ext cx="1739579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l-GR" dirty="0"/>
              <a:t>α </a:t>
            </a:r>
            <a:r>
              <a:rPr lang="en-US" dirty="0" smtClean="0"/>
              <a:t>&gt; p-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7010400" y="2133600"/>
            <a:ext cx="1793452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62800" y="2133600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32" name="Left Brace 31"/>
          <p:cNvSpPr/>
          <p:nvPr/>
        </p:nvSpPr>
        <p:spPr bwMode="auto">
          <a:xfrm>
            <a:off x="4876800" y="4495800"/>
            <a:ext cx="799475" cy="2133600"/>
          </a:xfrm>
          <a:prstGeom prst="leftBrace">
            <a:avLst/>
          </a:prstGeom>
          <a:noFill/>
          <a:ln w="317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48000" y="5257800"/>
            <a:ext cx="173957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l-GR" dirty="0"/>
              <a:t>α </a:t>
            </a:r>
            <a:r>
              <a:rPr lang="en-US" dirty="0"/>
              <a:t>&gt; p-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 smtClean="0"/>
              <a:t>trị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 bwMode="auto">
          <a:xfrm>
            <a:off x="2590800" y="5948065"/>
            <a:ext cx="2415189" cy="7575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latin typeface="Arial" pitchFamily="34" charset="0"/>
              </a:rPr>
              <a:t>Không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bác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</a:rPr>
              <a:t>bỏ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>
                <a:latin typeface="Arial" pitchFamily="34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7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7800" y="762000"/>
            <a:ext cx="6402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Kiểm</a:t>
            </a:r>
            <a:r>
              <a:rPr lang="en-US" sz="4000" dirty="0" smtClean="0"/>
              <a:t> </a:t>
            </a:r>
            <a:r>
              <a:rPr lang="en-US" sz="4000" dirty="0" err="1" smtClean="0"/>
              <a:t>định</a:t>
            </a:r>
            <a:r>
              <a:rPr lang="en-US" sz="4000" dirty="0" smtClean="0"/>
              <a:t> </a:t>
            </a:r>
            <a:r>
              <a:rPr lang="en-US" sz="4000" dirty="0" err="1" smtClean="0"/>
              <a:t>tỉ</a:t>
            </a:r>
            <a:r>
              <a:rPr lang="en-US" sz="4000" dirty="0" smtClean="0"/>
              <a:t> </a:t>
            </a:r>
            <a:r>
              <a:rPr lang="en-US" sz="4000" dirty="0" err="1" smtClean="0"/>
              <a:t>lệ</a:t>
            </a:r>
            <a:r>
              <a:rPr lang="en-US" sz="4000" dirty="0" smtClean="0"/>
              <a:t> </a:t>
            </a:r>
            <a:r>
              <a:rPr lang="en-US" sz="4000" dirty="0" err="1" smtClean="0"/>
              <a:t>một</a:t>
            </a:r>
            <a:r>
              <a:rPr lang="en-US" sz="4000" dirty="0" smtClean="0"/>
              <a:t> </a:t>
            </a:r>
            <a:r>
              <a:rPr lang="en-US" sz="4000" dirty="0" err="1" smtClean="0"/>
              <a:t>tổng</a:t>
            </a:r>
            <a:r>
              <a:rPr lang="en-US" sz="4000" dirty="0" smtClean="0"/>
              <a:t> </a:t>
            </a:r>
            <a:r>
              <a:rPr lang="en-US" sz="4000" dirty="0" err="1" smtClean="0"/>
              <a:t>thể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5"/>
              <p:cNvSpPr>
                <a:spLocks noChangeArrowheads="1"/>
              </p:cNvSpPr>
              <p:nvPr/>
            </p:nvSpPr>
            <p:spPr bwMode="auto">
              <a:xfrm>
                <a:off x="228600" y="4087223"/>
                <a:ext cx="2933700" cy="1125116"/>
              </a:xfrm>
              <a:prstGeom prst="rect">
                <a:avLst/>
              </a:prstGeom>
              <a:solidFill>
                <a:srgbClr val="FDE0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p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(p</a:t>
                </a:r>
                <a:r>
                  <a:rPr lang="en-US" dirty="0"/>
                  <a:t> </a:t>
                </a:r>
                <a:r>
                  <a:rPr lang="en-US" dirty="0" smtClean="0"/>
                  <a:t>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) </a:t>
                </a:r>
              </a:p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 smtClean="0"/>
                  <a:t>1</a:t>
                </a:r>
                <a:r>
                  <a:rPr lang="en-US" dirty="0"/>
                  <a:t>: p</a:t>
                </a:r>
                <a:r>
                  <a:rPr lang="en-US" dirty="0" smtClean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4087223"/>
                <a:ext cx="2933700" cy="1125116"/>
              </a:xfrm>
              <a:prstGeom prst="rect">
                <a:avLst/>
              </a:prstGeom>
              <a:blipFill rotWithShape="1">
                <a:blip r:embed="rId2"/>
                <a:stretch>
                  <a:fillRect l="-3326" t="-3243" b="-594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383" y="2029914"/>
                <a:ext cx="8014117" cy="8309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Giả </a:t>
                </a:r>
                <a:r>
                  <a:rPr lang="en-US" dirty="0" err="1" smtClean="0"/>
                  <a:t>sử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tổng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tỉ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lệ</a:t>
                </a:r>
                <a:r>
                  <a:rPr lang="en-US" dirty="0" smtClean="0"/>
                  <a:t> p </a:t>
                </a:r>
                <a:r>
                  <a:rPr lang="en-US" dirty="0" err="1" smtClean="0"/>
                  <a:t>chưa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biết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một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giá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trị</a:t>
                </a:r>
                <a:r>
                  <a:rPr lang="en-US" dirty="0" smtClean="0"/>
                  <a:t> </a:t>
                </a:r>
              </a:p>
              <a:p>
                <a:r>
                  <a:rPr lang="en-US" dirty="0" err="1" smtClean="0"/>
                  <a:t>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trước</a:t>
                </a:r>
                <a:r>
                  <a:rPr lang="en-US" dirty="0" smtClean="0"/>
                  <a:t>. Ta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kiểm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định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tỉ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lệ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như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sau</a:t>
                </a:r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83" y="2029914"/>
                <a:ext cx="8014117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141" t="-5147" r="-129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 bwMode="auto">
          <a:xfrm flipH="1">
            <a:off x="2133600" y="2946816"/>
            <a:ext cx="2438400" cy="1091784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endCxn id="9" idx="0"/>
          </p:cNvCxnSpPr>
          <p:nvPr/>
        </p:nvCxnSpPr>
        <p:spPr bwMode="auto">
          <a:xfrm>
            <a:off x="4572000" y="2946816"/>
            <a:ext cx="114300" cy="1140407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5"/>
              <p:cNvSpPr>
                <a:spLocks noChangeArrowheads="1"/>
              </p:cNvSpPr>
              <p:nvPr/>
            </p:nvSpPr>
            <p:spPr bwMode="auto">
              <a:xfrm>
                <a:off x="3810000" y="4087223"/>
                <a:ext cx="1752600" cy="1086964"/>
              </a:xfrm>
              <a:prstGeom prst="rect">
                <a:avLst/>
              </a:prstGeom>
              <a:solidFill>
                <a:srgbClr val="FDE0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p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 smtClean="0"/>
                  <a:t>1</a:t>
                </a:r>
                <a:r>
                  <a:rPr lang="en-US" dirty="0"/>
                  <a:t>: p</a:t>
                </a:r>
                <a:r>
                  <a:rPr lang="en-US" dirty="0" smtClean="0"/>
                  <a:t> </a:t>
                </a:r>
                <a:r>
                  <a:rPr lang="en-US" dirty="0"/>
                  <a:t>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0" y="4087223"/>
                <a:ext cx="1752600" cy="1086964"/>
              </a:xfrm>
              <a:prstGeom prst="rect">
                <a:avLst/>
              </a:prstGeom>
              <a:blipFill rotWithShape="1">
                <a:blip r:embed="rId4"/>
                <a:stretch>
                  <a:fillRect l="-5556" t="-3352" b="-94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65"/>
              <p:cNvSpPr>
                <a:spLocks noChangeArrowheads="1"/>
              </p:cNvSpPr>
              <p:nvPr/>
            </p:nvSpPr>
            <p:spPr bwMode="auto">
              <a:xfrm>
                <a:off x="6324599" y="4038600"/>
                <a:ext cx="2752841" cy="1086964"/>
              </a:xfrm>
              <a:prstGeom prst="rect">
                <a:avLst/>
              </a:prstGeom>
              <a:solidFill>
                <a:srgbClr val="FDE0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:r>
                  <a:rPr lang="en-US" dirty="0" smtClean="0"/>
                  <a:t> p=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(p 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endParaRPr lang="en-US" dirty="0" smtClean="0"/>
              </a:p>
              <a:p>
                <a:pPr eaLnBrk="0" hangingPunct="0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dirty="0" smtClean="0"/>
                  <a:t>H</a:t>
                </a:r>
                <a:r>
                  <a:rPr lang="en-US" baseline="-25000" dirty="0" smtClean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&lt;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599" y="4038600"/>
                <a:ext cx="2752841" cy="1086964"/>
              </a:xfrm>
              <a:prstGeom prst="rect">
                <a:avLst/>
              </a:prstGeom>
              <a:blipFill rotWithShape="1">
                <a:blip r:embed="rId5"/>
                <a:stretch>
                  <a:fillRect l="-3319" t="-3933" r="-4646" b="-95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 bwMode="auto">
          <a:xfrm>
            <a:off x="4597693" y="2971800"/>
            <a:ext cx="2793707" cy="1066800"/>
          </a:xfrm>
          <a:prstGeom prst="straightConnector1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62000" y="5486400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Đuôi</a:t>
            </a:r>
            <a:r>
              <a:rPr lang="en-US" b="1" dirty="0" smtClean="0"/>
              <a:t> </a:t>
            </a:r>
            <a:r>
              <a:rPr lang="en-US" b="1" dirty="0" err="1" smtClean="0"/>
              <a:t>phải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37464" y="5481935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Hai</a:t>
            </a:r>
            <a:r>
              <a:rPr lang="en-US" b="1" dirty="0" smtClean="0"/>
              <a:t> </a:t>
            </a:r>
            <a:r>
              <a:rPr lang="en-US" b="1" dirty="0" err="1" smtClean="0"/>
              <a:t>đuôi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50312" y="5410200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Đuôi</a:t>
            </a:r>
            <a:r>
              <a:rPr lang="en-US" b="1" dirty="0"/>
              <a:t> </a:t>
            </a:r>
            <a:r>
              <a:rPr lang="en-US" b="1" dirty="0" err="1" smtClean="0"/>
              <a:t>trái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720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5334000" y="1676400"/>
            <a:ext cx="3200400" cy="1411807"/>
          </a:xfrm>
          <a:prstGeom prst="rect">
            <a:avLst/>
          </a:prstGeom>
          <a:solidFill>
            <a:srgbClr val="FF99FF"/>
          </a:solidFill>
          <a:ln w="31750" cap="flat" cmpd="sng" algn="ctr">
            <a:solidFill>
              <a:srgbClr val="FF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81600" y="1617214"/>
                <a:ext cx="3357642" cy="1803699"/>
              </a:xfrm>
              <a:prstGeom prst="rect">
                <a:avLst/>
              </a:prstGeom>
              <a:solidFill>
                <a:srgbClr val="FF99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𝑝</m:t>
                          </m:r>
                        </m:num>
                        <m:den>
                          <m:f>
                            <m:fPr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320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(1−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/>
                            </a:rPr>
                            <m:t>≃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617214"/>
                <a:ext cx="3357642" cy="1803699"/>
              </a:xfrm>
              <a:prstGeom prst="rect">
                <a:avLst/>
              </a:prstGeom>
              <a:blipFill rotWithShape="1">
                <a:blip r:embed="rId2"/>
                <a:stretch>
                  <a:fillRect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2000" y="3512403"/>
            <a:ext cx="7934487" cy="830997"/>
          </a:xfrm>
          <a:prstGeom prst="rect">
            <a:avLst/>
          </a:prstGeom>
          <a:solidFill>
            <a:srgbClr val="FDE0BD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l-GR" dirty="0" smtClean="0"/>
              <a:t>α</a:t>
            </a:r>
            <a:r>
              <a:rPr lang="en-US" dirty="0" smtClean="0"/>
              <a:t>, </a:t>
            </a:r>
            <a:r>
              <a:rPr lang="en-US" dirty="0" err="1" smtClean="0"/>
              <a:t>miền</a:t>
            </a:r>
            <a:r>
              <a:rPr lang="en-US" dirty="0" smtClean="0"/>
              <a:t> </a:t>
            </a:r>
            <a:r>
              <a:rPr lang="en-US" dirty="0" err="1" smtClean="0"/>
              <a:t>bác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H</a:t>
            </a:r>
            <a:r>
              <a:rPr lang="en-US" baseline="-25000" dirty="0" smtClean="0"/>
              <a:t>0 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253" y="2057400"/>
            <a:ext cx="4498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4419600"/>
                <a:ext cx="3124200" cy="1093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/>
                        </a:rPr>
                        <m:t>z</m:t>
                      </m:r>
                      <m:r>
                        <a:rPr lang="en-US" sz="28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latin typeface="Cambria Math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/>
                                </a:rPr>
                                <m:t>)/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19600"/>
                <a:ext cx="3124200" cy="1093376"/>
              </a:xfrm>
              <a:prstGeom prst="rect">
                <a:avLst/>
              </a:prstGeom>
              <a:blipFill rotWithShape="1">
                <a:blip r:embed="rId3"/>
                <a:stretch>
                  <a:fillRect r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 bwMode="auto">
          <a:xfrm>
            <a:off x="573264" y="4191000"/>
            <a:ext cx="3084336" cy="160020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683253" y="5638800"/>
            <a:ext cx="462294" cy="45273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6200" y="6091535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Giá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trị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kiểm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định</a:t>
            </a:r>
            <a:r>
              <a:rPr lang="en-US" dirty="0" smtClean="0">
                <a:solidFill>
                  <a:srgbClr val="FF0000"/>
                </a:solidFill>
              </a:rPr>
              <a:t> z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42479" y="4343400"/>
                <a:ext cx="4339521" cy="2961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đuôi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phải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/>
                      </a:rPr>
                      <m:t>z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α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đuôi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trái</a:t>
                </a:r>
                <a:r>
                  <a:rPr lang="en-US" dirty="0" smtClean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z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&lt;−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α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Bài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toán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hai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đuôi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  <m:r>
                          <a:rPr lang="en-US" i="1">
                            <a:latin typeface="Cambria Math"/>
                          </a:rPr>
                          <m:t>&gt;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α</m:t>
                        </m:r>
                        <m:r>
                          <a:rPr lang="en-US" i="1">
                            <a:latin typeface="Cambria Math"/>
                          </a:rPr>
                          <m:t>/2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:r>
                  <a:rPr lang="en-US" dirty="0" err="1" smtClean="0"/>
                  <a:t>hoặc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/>
                      </a:rPr>
                      <m:t>z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&lt;−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α</m:t>
                        </m:r>
                        <m:r>
                          <a:rPr lang="en-US" i="1">
                            <a:latin typeface="Cambria Math"/>
                          </a:rPr>
                          <m:t>/2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479" y="4343400"/>
                <a:ext cx="4339521" cy="2961836"/>
              </a:xfrm>
              <a:prstGeom prst="rect">
                <a:avLst/>
              </a:prstGeom>
              <a:blipFill rotWithShape="1">
                <a:blip r:embed="rId4"/>
                <a:stretch>
                  <a:fillRect l="-2107" r="-3230" b="-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66800" y="609600"/>
                <a:ext cx="73999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/>
                  <a:t>Cỡ </a:t>
                </a:r>
                <a:r>
                  <a:rPr lang="en-US" sz="4000" dirty="0" err="1" smtClean="0"/>
                  <a:t>mẫu</a:t>
                </a:r>
                <a:r>
                  <a:rPr lang="en-US" sz="4000" dirty="0" smtClean="0"/>
                  <a:t> n </a:t>
                </a:r>
                <a:r>
                  <a:rPr lang="en-US" sz="4000" dirty="0" err="1" smtClean="0"/>
                  <a:t>lớn</a:t>
                </a:r>
                <a:r>
                  <a:rPr lang="en-US" sz="4000" dirty="0" smtClean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/>
                      </a:rPr>
                      <m:t>n</m:t>
                    </m:r>
                    <m:acc>
                      <m:accPr>
                        <m:chr m:val="̂"/>
                        <m:ctrlPr>
                          <a:rPr lang="en-US" sz="4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40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/>
                      </a:rPr>
                      <m:t>n</m:t>
                    </m:r>
                    <m:r>
                      <a:rPr lang="en-US" sz="4000" b="0" i="0" smtClean="0">
                        <a:latin typeface="Cambria Math"/>
                      </a:rPr>
                      <m:t>(1−</m:t>
                    </m:r>
                    <m:acc>
                      <m:accPr>
                        <m:chr m:val="̂"/>
                        <m:ctrlPr>
                          <a:rPr lang="en-US" sz="4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4000" dirty="0"/>
                  <a:t>) ≥ </a:t>
                </a:r>
                <a:r>
                  <a:rPr lang="en-US" sz="4000" dirty="0" smtClean="0"/>
                  <a:t>5)</a:t>
                </a:r>
                <a:endParaRPr lang="en-US" sz="4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609600"/>
                <a:ext cx="7399911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2883" t="-15517" r="-3789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42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762000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Ví</a:t>
            </a:r>
            <a:r>
              <a:rPr lang="en-US" sz="4000" dirty="0" smtClean="0"/>
              <a:t> </a:t>
            </a:r>
            <a:r>
              <a:rPr lang="en-US" sz="4000" dirty="0" err="1" smtClean="0"/>
              <a:t>dụ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752600"/>
            <a:ext cx="9144000" cy="2308324"/>
          </a:xfrm>
          <a:prstGeom prst="rect">
            <a:avLst/>
          </a:prstGeom>
          <a:solidFill>
            <a:srgbClr val="FDE0BD"/>
          </a:solidFill>
        </p:spPr>
        <p:txBody>
          <a:bodyPr wrap="square" rtlCol="0">
            <a:spAutoFit/>
          </a:bodyPr>
          <a:lstStyle/>
          <a:p>
            <a:r>
              <a:rPr lang="vi-VN" dirty="0"/>
              <a:t>Một hãng sản xuất ti vi công </a:t>
            </a:r>
            <a:r>
              <a:rPr lang="vi-VN" dirty="0" smtClean="0"/>
              <a:t>bố </a:t>
            </a:r>
            <a:r>
              <a:rPr lang="vi-VN" dirty="0"/>
              <a:t>rằng 95% số sản </a:t>
            </a:r>
            <a:r>
              <a:rPr lang="vi-VN" dirty="0" smtClean="0"/>
              <a:t>phẩm </a:t>
            </a:r>
            <a:r>
              <a:rPr lang="vi-VN" dirty="0"/>
              <a:t>của </a:t>
            </a:r>
            <a:r>
              <a:rPr lang="vi-VN" dirty="0" smtClean="0"/>
              <a:t>họ</a:t>
            </a:r>
            <a:r>
              <a:rPr lang="en-US" dirty="0" smtClean="0"/>
              <a:t> </a:t>
            </a:r>
            <a:r>
              <a:rPr lang="vi-VN" dirty="0" smtClean="0"/>
              <a:t>không phải</a:t>
            </a:r>
            <a:r>
              <a:rPr lang="en-US" dirty="0" smtClean="0"/>
              <a:t> </a:t>
            </a:r>
            <a:r>
              <a:rPr lang="vi-VN" dirty="0" smtClean="0"/>
              <a:t>sửa </a:t>
            </a:r>
            <a:r>
              <a:rPr lang="vi-VN" dirty="0"/>
              <a:t>chữa trong 5 năm </a:t>
            </a:r>
            <a:r>
              <a:rPr lang="vi-VN" dirty="0" smtClean="0"/>
              <a:t>đầu </a:t>
            </a:r>
            <a:r>
              <a:rPr lang="vi-VN" dirty="0"/>
              <a:t>sử dụng. Một một kê ngẫu nhiên 200 gia </a:t>
            </a:r>
            <a:r>
              <a:rPr lang="vi-VN" dirty="0" smtClean="0"/>
              <a:t>đình</a:t>
            </a:r>
            <a:r>
              <a:rPr lang="en-US" dirty="0" smtClean="0"/>
              <a:t> </a:t>
            </a:r>
            <a:r>
              <a:rPr lang="vi-VN" dirty="0" smtClean="0"/>
              <a:t>sử </a:t>
            </a:r>
            <a:r>
              <a:rPr lang="vi-VN" dirty="0"/>
              <a:t>dụng ti vi của hãng này cho thấy có 18 gia đình nói rằng họ đã </a:t>
            </a:r>
            <a:r>
              <a:rPr lang="vi-VN" dirty="0" smtClean="0"/>
              <a:t>phải</a:t>
            </a:r>
            <a:r>
              <a:rPr lang="en-US" dirty="0" smtClean="0"/>
              <a:t> </a:t>
            </a:r>
            <a:r>
              <a:rPr lang="vi-VN" dirty="0" smtClean="0"/>
              <a:t>sửa </a:t>
            </a:r>
            <a:r>
              <a:rPr lang="vi-VN" dirty="0"/>
              <a:t>ti vi trong vòng 5 năm sử dụng</a:t>
            </a:r>
            <a:r>
              <a:rPr lang="vi-VN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ý </a:t>
            </a:r>
            <a:r>
              <a:rPr lang="en-US" dirty="0" err="1" smtClean="0"/>
              <a:t>nghĩa</a:t>
            </a:r>
            <a:r>
              <a:rPr lang="en-US" dirty="0" smtClean="0"/>
              <a:t> 5%</a:t>
            </a:r>
            <a:r>
              <a:rPr lang="vi-VN" dirty="0" smtClean="0"/>
              <a:t> </a:t>
            </a:r>
            <a:r>
              <a:rPr lang="en-US" dirty="0" smtClean="0"/>
              <a:t>c</a:t>
            </a:r>
            <a:r>
              <a:rPr lang="vi-VN" dirty="0" smtClean="0"/>
              <a:t>ó </a:t>
            </a:r>
            <a:r>
              <a:rPr lang="vi-VN" dirty="0"/>
              <a:t>thể bác </a:t>
            </a:r>
            <a:r>
              <a:rPr lang="vi-VN" dirty="0" smtClean="0"/>
              <a:t>bỏ </a:t>
            </a:r>
            <a:r>
              <a:rPr lang="vi-VN" dirty="0"/>
              <a:t>khẳng định của </a:t>
            </a:r>
            <a:r>
              <a:rPr lang="vi-VN" dirty="0" smtClean="0"/>
              <a:t>hãng ti</a:t>
            </a:r>
            <a:r>
              <a:rPr lang="en-US" dirty="0" smtClean="0"/>
              <a:t> </a:t>
            </a:r>
            <a:r>
              <a:rPr lang="vi-VN" dirty="0" smtClean="0"/>
              <a:t>vi </a:t>
            </a:r>
            <a:r>
              <a:rPr lang="vi-VN" dirty="0"/>
              <a:t>trên không</a:t>
            </a:r>
            <a:r>
              <a:rPr lang="vi-VN" dirty="0" smtClean="0"/>
              <a:t>?</a:t>
            </a:r>
            <a:endParaRPr lang="en-US" dirty="0"/>
          </a:p>
        </p:txBody>
      </p:sp>
      <p:pic>
        <p:nvPicPr>
          <p:cNvPr id="1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4495800"/>
            <a:ext cx="20574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5400" y="5558135"/>
                <a:ext cx="25051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0.0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1.959964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558135"/>
                <a:ext cx="2505173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9211" r="-658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4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505200" y="5943600"/>
            <a:ext cx="5334000" cy="898525"/>
          </a:xfrm>
          <a:prstGeom prst="rect">
            <a:avLst/>
          </a:prstGeom>
        </p:spPr>
        <p:txBody>
          <a:bodyPr/>
          <a:lstStyle/>
          <a:p>
            <a:fld id="{EF92D9A3-AE8C-409F-844C-3EF81B1AB31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0" y="-54735"/>
            <a:ext cx="9144000" cy="664335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694" y="594013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huống</a:t>
            </a:r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US" sz="3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3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3852" y="1754834"/>
            <a:ext cx="5262666" cy="2885065"/>
          </a:xfrm>
          <a:prstGeom prst="roundRect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371" y="1889116"/>
            <a:ext cx="53387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quảng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khuyến</a:t>
            </a:r>
            <a:r>
              <a:rPr lang="en-US" dirty="0" smtClean="0"/>
              <a:t> </a:t>
            </a:r>
            <a:r>
              <a:rPr lang="en-US" dirty="0" err="1" smtClean="0"/>
              <a:t>mại</a:t>
            </a:r>
            <a:r>
              <a:rPr lang="en-US" dirty="0" smtClean="0"/>
              <a:t> </a:t>
            </a:r>
            <a:r>
              <a:rPr lang="en-US" dirty="0" err="1" smtClean="0"/>
              <a:t>nhằm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tiềm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.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coi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5.3 </a:t>
            </a:r>
            <a:r>
              <a:rPr lang="en-US" dirty="0" err="1" smtClean="0"/>
              <a:t>triệu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.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46398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86564" y="2512257"/>
            <a:ext cx="3052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L</a:t>
            </a:r>
            <a:r>
              <a:rPr lang="en-US" dirty="0" err="1" smtClean="0">
                <a:solidFill>
                  <a:srgbClr val="FF0000"/>
                </a:solidFill>
              </a:rPr>
              <a:t>àm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sao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xác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định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được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chiến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dịch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quảng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cáo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thành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công</a:t>
            </a:r>
            <a:r>
              <a:rPr lang="en-US" dirty="0" smtClean="0">
                <a:solidFill>
                  <a:srgbClr val="FF0000"/>
                </a:solidFill>
              </a:rPr>
              <a:t> hay </a:t>
            </a:r>
            <a:r>
              <a:rPr lang="en-US" dirty="0" err="1" smtClean="0">
                <a:solidFill>
                  <a:srgbClr val="FF0000"/>
                </a:solidFill>
              </a:rPr>
              <a:t>không</a:t>
            </a:r>
            <a:r>
              <a:rPr lang="en-US" dirty="0" smtClean="0">
                <a:solidFill>
                  <a:srgbClr val="FF0000"/>
                </a:solidFill>
              </a:rPr>
              <a:t>?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903198" y="5414940"/>
            <a:ext cx="978408" cy="484632"/>
          </a:xfrm>
          <a:prstGeom prst="rightArrow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9800" y="5429117"/>
            <a:ext cx="480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Bài</a:t>
            </a:r>
            <a:r>
              <a:rPr lang="en-US" sz="2800" dirty="0" smtClean="0"/>
              <a:t> </a:t>
            </a:r>
            <a:r>
              <a:rPr lang="en-US" sz="2800" dirty="0" err="1" smtClean="0"/>
              <a:t>toán</a:t>
            </a:r>
            <a:r>
              <a:rPr lang="en-US" sz="2800" dirty="0" smtClean="0"/>
              <a:t> </a:t>
            </a:r>
            <a:r>
              <a:rPr lang="en-US" sz="2800" dirty="0" err="1" smtClean="0"/>
              <a:t>kiểm</a:t>
            </a:r>
            <a:r>
              <a:rPr lang="en-US" sz="2800" dirty="0" smtClean="0"/>
              <a:t> </a:t>
            </a:r>
            <a:r>
              <a:rPr lang="en-US" sz="2800" dirty="0" err="1" smtClean="0"/>
              <a:t>định</a:t>
            </a:r>
            <a:r>
              <a:rPr lang="en-US" sz="2800" dirty="0" smtClean="0"/>
              <a:t> </a:t>
            </a:r>
            <a:r>
              <a:rPr lang="en-US" sz="2800" dirty="0" err="1" smtClean="0"/>
              <a:t>giả</a:t>
            </a:r>
            <a:r>
              <a:rPr lang="en-US" sz="2800" dirty="0" smtClean="0"/>
              <a:t> </a:t>
            </a:r>
            <a:r>
              <a:rPr lang="en-US" sz="2800" dirty="0" err="1" smtClean="0"/>
              <a:t>thuyết</a:t>
            </a:r>
            <a:endParaRPr lang="en-US" sz="2800" dirty="0"/>
          </a:p>
        </p:txBody>
      </p:sp>
      <p:sp>
        <p:nvSpPr>
          <p:cNvPr id="30" name="Flowchart: Punched Tape 29"/>
          <p:cNvSpPr/>
          <p:nvPr/>
        </p:nvSpPr>
        <p:spPr bwMode="auto">
          <a:xfrm>
            <a:off x="5861526" y="1963748"/>
            <a:ext cx="2902712" cy="2597537"/>
          </a:xfrm>
          <a:prstGeom prst="flowChartPunchedTape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AutoShape 2" descr="Image result for mua hàng siêu th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4" descr="Image result for mua hàng siêu thị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5021647"/>
            <a:ext cx="1333500" cy="13335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1"/>
            <a:ext cx="8458200" cy="1524000"/>
          </a:xfrm>
        </p:spPr>
        <p:txBody>
          <a:bodyPr/>
          <a:lstStyle/>
          <a:p>
            <a:pPr eaLnBrk="1" hangingPunct="1"/>
            <a:r>
              <a:rPr lang="vi-VN" sz="2400" b="1" dirty="0" smtClean="0">
                <a:latin typeface="+mj-lt"/>
                <a:cs typeface="Times New Roman" pitchFamily="18" charset="0"/>
              </a:rPr>
              <a:t>Giả thuyết thống kê </a:t>
            </a:r>
            <a:r>
              <a:rPr lang="vi-VN" sz="2400" dirty="0" smtClean="0">
                <a:latin typeface="+mj-lt"/>
                <a:cs typeface="Times New Roman" pitchFamily="18" charset="0"/>
              </a:rPr>
              <a:t>là một kết luận tạm thời được đưa ra về phân phối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</a:t>
            </a:r>
            <a:r>
              <a:rPr lang="vi-VN" sz="2400" dirty="0" smtClean="0">
                <a:latin typeface="+mj-lt"/>
                <a:cs typeface="Times New Roman" pitchFamily="18" charset="0"/>
              </a:rPr>
              <a:t>của tổng thể, về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</a:t>
            </a:r>
            <a:r>
              <a:rPr lang="vi-VN" sz="2400" dirty="0" smtClean="0">
                <a:latin typeface="+mj-lt"/>
                <a:cs typeface="Times New Roman" pitchFamily="18" charset="0"/>
              </a:rPr>
              <a:t>các tham số của tổng thể hoặc về tính độc lập của các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</a:t>
            </a:r>
            <a:r>
              <a:rPr lang="vi-VN" sz="2400" dirty="0" smtClean="0">
                <a:latin typeface="+mj-lt"/>
                <a:cs typeface="Times New Roman" pitchFamily="18" charset="0"/>
              </a:rPr>
              <a:t>đặc điểm trong tổng thể</a:t>
            </a:r>
            <a:r>
              <a:rPr lang="en-US" sz="2400" dirty="0" smtClean="0">
                <a:latin typeface="+mj-lt"/>
                <a:cs typeface="Times New Roman" pitchFamily="18" charset="0"/>
              </a:rPr>
              <a:t>.</a:t>
            </a:r>
            <a:r>
              <a:rPr lang="vi-VN" sz="2400" dirty="0" smtClean="0">
                <a:latin typeface="+mj-lt"/>
                <a:cs typeface="Times New Roman" pitchFamily="18" charset="0"/>
              </a:rPr>
              <a:t/>
            </a:r>
            <a:br>
              <a:rPr lang="vi-VN" sz="2400" dirty="0" smtClean="0">
                <a:latin typeface="+mj-lt"/>
                <a:cs typeface="Times New Roman" pitchFamily="18" charset="0"/>
              </a:rPr>
            </a:br>
            <a:r>
              <a:rPr lang="en-US" dirty="0" smtClean="0"/>
              <a:t>      </a:t>
            </a:r>
          </a:p>
          <a:p>
            <a:pPr lvl="1" eaLnBrk="1" hangingPunct="1">
              <a:lnSpc>
                <a:spcPct val="70000"/>
              </a:lnSpc>
            </a:pPr>
            <a:r>
              <a:rPr lang="en-US" dirty="0" err="1" smtClean="0">
                <a:solidFill>
                  <a:schemeClr val="folHlink"/>
                </a:solidFill>
              </a:rPr>
              <a:t>Trung</a:t>
            </a:r>
            <a:r>
              <a:rPr lang="en-US" dirty="0" smtClean="0">
                <a:solidFill>
                  <a:schemeClr val="folHlink"/>
                </a:solidFill>
              </a:rPr>
              <a:t> </a:t>
            </a:r>
            <a:r>
              <a:rPr lang="en-US" dirty="0" err="1" smtClean="0">
                <a:solidFill>
                  <a:schemeClr val="folHlink"/>
                </a:solidFill>
              </a:rPr>
              <a:t>bình</a:t>
            </a:r>
            <a:r>
              <a:rPr lang="en-US" dirty="0" smtClean="0">
                <a:solidFill>
                  <a:schemeClr val="folHlink"/>
                </a:solidFill>
              </a:rPr>
              <a:t> </a:t>
            </a:r>
            <a:r>
              <a:rPr lang="en-US" dirty="0" err="1" smtClean="0">
                <a:solidFill>
                  <a:schemeClr val="folHlink"/>
                </a:solidFill>
              </a:rPr>
              <a:t>tổng</a:t>
            </a:r>
            <a:r>
              <a:rPr lang="en-US" dirty="0" smtClean="0">
                <a:solidFill>
                  <a:schemeClr val="folHlink"/>
                </a:solidFill>
              </a:rPr>
              <a:t> </a:t>
            </a:r>
            <a:r>
              <a:rPr lang="en-US" dirty="0" err="1" smtClean="0">
                <a:solidFill>
                  <a:schemeClr val="folHlink"/>
                </a:solidFill>
              </a:rPr>
              <a:t>thể</a:t>
            </a:r>
            <a:endParaRPr lang="en-US" dirty="0" smtClean="0">
              <a:solidFill>
                <a:schemeClr val="folHlink"/>
              </a:solidFill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sz="2700" dirty="0" smtClean="0"/>
          </a:p>
          <a:p>
            <a:pPr lvl="1" eaLnBrk="1" hangingPunct="1"/>
            <a:endParaRPr lang="en-US" sz="2700" dirty="0" smtClean="0"/>
          </a:p>
          <a:p>
            <a:pPr lvl="1" eaLnBrk="1" hangingPunct="1"/>
            <a:r>
              <a:rPr lang="en-US" dirty="0" err="1" smtClean="0">
                <a:solidFill>
                  <a:schemeClr val="folHlink"/>
                </a:solidFill>
              </a:rPr>
              <a:t>Tỉ</a:t>
            </a:r>
            <a:r>
              <a:rPr lang="en-US" dirty="0" smtClean="0">
                <a:solidFill>
                  <a:schemeClr val="folHlink"/>
                </a:solidFill>
              </a:rPr>
              <a:t> </a:t>
            </a:r>
            <a:r>
              <a:rPr lang="en-US" dirty="0" err="1" smtClean="0">
                <a:solidFill>
                  <a:schemeClr val="folHlink"/>
                </a:solidFill>
              </a:rPr>
              <a:t>lệ</a:t>
            </a:r>
            <a:r>
              <a:rPr lang="en-US" dirty="0" smtClean="0">
                <a:solidFill>
                  <a:schemeClr val="folHlink"/>
                </a:solidFill>
              </a:rPr>
              <a:t> </a:t>
            </a:r>
            <a:r>
              <a:rPr lang="en-US" dirty="0" err="1" smtClean="0">
                <a:solidFill>
                  <a:schemeClr val="folHlink"/>
                </a:solidFill>
              </a:rPr>
              <a:t>tổng</a:t>
            </a:r>
            <a:r>
              <a:rPr lang="en-US" dirty="0" smtClean="0">
                <a:solidFill>
                  <a:schemeClr val="folHlink"/>
                </a:solidFill>
              </a:rPr>
              <a:t> </a:t>
            </a:r>
            <a:r>
              <a:rPr lang="en-US" dirty="0" err="1" smtClean="0">
                <a:solidFill>
                  <a:schemeClr val="folHlink"/>
                </a:solidFill>
              </a:rPr>
              <a:t>thể</a:t>
            </a:r>
            <a:endParaRPr lang="en-US" dirty="0" smtClean="0"/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533400" y="3613410"/>
            <a:ext cx="6816777" cy="828432"/>
          </a:xfrm>
          <a:prstGeom prst="rect">
            <a:avLst/>
          </a:prstGeom>
          <a:solidFill>
            <a:srgbClr val="FDE0B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 err="1" smtClean="0"/>
              <a:t>Ví</a:t>
            </a:r>
            <a:r>
              <a:rPr lang="en-US" b="1" dirty="0" smtClean="0"/>
              <a:t> </a:t>
            </a:r>
            <a:r>
              <a:rPr lang="en-US" b="1" dirty="0" err="1" smtClean="0"/>
              <a:t>dụ</a:t>
            </a:r>
            <a:r>
              <a:rPr lang="en-US" sz="2400" b="1" dirty="0" smtClean="0"/>
              <a:t>:  </a:t>
            </a:r>
            <a:r>
              <a:rPr lang="en-US" sz="2400" b="1" dirty="0" err="1" smtClean="0"/>
              <a:t>Trung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bình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hóa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thoại</a:t>
            </a:r>
            <a:r>
              <a:rPr lang="en-US" sz="2400" b="1" dirty="0" smtClean="0"/>
              <a:t> di </a:t>
            </a:r>
            <a:r>
              <a:rPr lang="en-US" b="1" dirty="0" err="1" smtClean="0"/>
              <a:t>động</a:t>
            </a:r>
            <a:r>
              <a:rPr lang="en-US" b="1" dirty="0" smtClean="0"/>
              <a:t> </a:t>
            </a:r>
            <a:r>
              <a:rPr lang="en-US" b="1" dirty="0" err="1" smtClean="0"/>
              <a:t>hàng</a:t>
            </a:r>
            <a:r>
              <a:rPr lang="en-US" b="1" dirty="0" smtClean="0"/>
              <a:t> </a:t>
            </a:r>
            <a:r>
              <a:rPr lang="en-US" b="1" dirty="0" err="1" smtClean="0"/>
              <a:t>tháng</a:t>
            </a:r>
            <a:r>
              <a:rPr lang="en-US" b="1" dirty="0" smtClean="0"/>
              <a:t> ở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thành</a:t>
            </a:r>
            <a:r>
              <a:rPr lang="en-US" b="1" dirty="0" smtClean="0"/>
              <a:t> </a:t>
            </a:r>
            <a:r>
              <a:rPr lang="en-US" b="1" dirty="0" err="1" smtClean="0"/>
              <a:t>phố</a:t>
            </a:r>
            <a:r>
              <a:rPr lang="en-US" b="1" dirty="0" smtClean="0"/>
              <a:t> </a:t>
            </a:r>
            <a:r>
              <a:rPr lang="en-US" b="1" dirty="0" err="1" smtClean="0"/>
              <a:t>là</a:t>
            </a:r>
            <a:r>
              <a:rPr lang="en-US" sz="2400" b="1" dirty="0" smtClean="0"/>
              <a:t>  </a:t>
            </a:r>
            <a:r>
              <a:rPr lang="el-GR" sz="2400" b="1" dirty="0">
                <a:sym typeface="Symbol" pitchFamily="18" charset="2"/>
              </a:rPr>
              <a:t>μ</a:t>
            </a:r>
            <a:r>
              <a:rPr lang="en-US" sz="2400" b="1" dirty="0">
                <a:sym typeface="Symbol" pitchFamily="18" charset="2"/>
              </a:rPr>
              <a:t> </a:t>
            </a:r>
            <a:r>
              <a:rPr lang="en-US" sz="2400" b="1" dirty="0" smtClean="0">
                <a:sym typeface="Symbol" pitchFamily="18" charset="2"/>
              </a:rPr>
              <a:t>= </a:t>
            </a:r>
            <a:r>
              <a:rPr lang="en-US" b="1" dirty="0" smtClean="0"/>
              <a:t>42</a:t>
            </a:r>
            <a:r>
              <a:rPr lang="en-US" b="1" dirty="0"/>
              <a:t>$</a:t>
            </a:r>
            <a:endParaRPr lang="en-US" sz="2400" b="1" dirty="0"/>
          </a:p>
        </p:txBody>
      </p:sp>
      <p:pic>
        <p:nvPicPr>
          <p:cNvPr id="115717" name="Picture 5" descr="j01741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0" y="4038600"/>
            <a:ext cx="2260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314793" y="5116260"/>
            <a:ext cx="6629400" cy="828432"/>
          </a:xfrm>
          <a:prstGeom prst="rect">
            <a:avLst/>
          </a:prstGeom>
          <a:solidFill>
            <a:srgbClr val="C7DAF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 err="1" smtClean="0"/>
              <a:t>Ví</a:t>
            </a:r>
            <a:r>
              <a:rPr lang="en-US" b="1" dirty="0" smtClean="0"/>
              <a:t> </a:t>
            </a:r>
            <a:r>
              <a:rPr lang="en-US" b="1" dirty="0" err="1" smtClean="0"/>
              <a:t>dụ</a:t>
            </a:r>
            <a:r>
              <a:rPr lang="en-US" sz="2400" b="1" dirty="0" smtClean="0"/>
              <a:t>:  </a:t>
            </a:r>
            <a:r>
              <a:rPr lang="en-US" sz="2400" b="1" dirty="0" err="1" smtClean="0"/>
              <a:t>Tỉ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lệ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lao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động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dùng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điện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thoại</a:t>
            </a:r>
            <a:r>
              <a:rPr lang="en-US" sz="2400" b="1" dirty="0" smtClean="0"/>
              <a:t> di </a:t>
            </a:r>
            <a:r>
              <a:rPr lang="en-US" sz="2400" b="1" dirty="0" err="1" smtClean="0"/>
              <a:t>động</a:t>
            </a:r>
            <a:r>
              <a:rPr lang="en-US" sz="2400" b="1" dirty="0" smtClean="0"/>
              <a:t> </a:t>
            </a:r>
            <a:r>
              <a:rPr lang="en-US" b="1" dirty="0" smtClean="0"/>
              <a:t>ở </a:t>
            </a:r>
            <a:r>
              <a:rPr lang="en-US" b="1" dirty="0" err="1" smtClean="0"/>
              <a:t>Việt</a:t>
            </a:r>
            <a:r>
              <a:rPr lang="en-US" b="1" dirty="0" smtClean="0"/>
              <a:t> Nam </a:t>
            </a:r>
            <a:r>
              <a:rPr lang="en-US" b="1" dirty="0" err="1" smtClean="0"/>
              <a:t>là</a:t>
            </a:r>
            <a:r>
              <a:rPr lang="en-US" b="1" dirty="0" smtClean="0"/>
              <a:t> p</a:t>
            </a:r>
            <a:r>
              <a:rPr lang="en-US" sz="2400" b="1" dirty="0" smtClean="0"/>
              <a:t> </a:t>
            </a:r>
            <a:r>
              <a:rPr lang="en-US" sz="2400" b="1" dirty="0"/>
              <a:t>= </a:t>
            </a:r>
            <a:r>
              <a:rPr lang="en-US" sz="2400" b="1" dirty="0" smtClean="0"/>
              <a:t>0.86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779" y="14990"/>
            <a:ext cx="8991600" cy="9906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3600" dirty="0" err="1" smtClean="0"/>
              <a:t>Cặp</a:t>
            </a:r>
            <a:r>
              <a:rPr lang="en-US" sz="3600" dirty="0" smtClean="0"/>
              <a:t> </a:t>
            </a:r>
            <a:r>
              <a:rPr lang="en-US" sz="3600" dirty="0" err="1" smtClean="0"/>
              <a:t>giả</a:t>
            </a:r>
            <a:r>
              <a:rPr lang="en-US" sz="3600" dirty="0" smtClean="0"/>
              <a:t> </a:t>
            </a:r>
            <a:r>
              <a:rPr lang="en-US" sz="3600" dirty="0" err="1" smtClean="0"/>
              <a:t>thuyết</a:t>
            </a:r>
            <a:r>
              <a:rPr lang="en-US" sz="3600" dirty="0" smtClean="0"/>
              <a:t> </a:t>
            </a:r>
            <a:r>
              <a:rPr lang="en-US" sz="3600" dirty="0" err="1" smtClean="0"/>
              <a:t>trong</a:t>
            </a:r>
            <a:r>
              <a:rPr lang="en-US" sz="3600" dirty="0" smtClean="0"/>
              <a:t> </a:t>
            </a:r>
            <a:r>
              <a:rPr lang="en-US" sz="3600" dirty="0" err="1" smtClean="0"/>
              <a:t>bài</a:t>
            </a:r>
            <a:r>
              <a:rPr lang="en-US" sz="3600" dirty="0" smtClean="0"/>
              <a:t> </a:t>
            </a:r>
            <a:r>
              <a:rPr lang="en-US" sz="3600" dirty="0" err="1" smtClean="0"/>
              <a:t>toán</a:t>
            </a:r>
            <a:r>
              <a:rPr lang="en-US" sz="3600" dirty="0" smtClean="0"/>
              <a:t> </a:t>
            </a:r>
            <a:r>
              <a:rPr lang="en-US" sz="3600" dirty="0" err="1" smtClean="0"/>
              <a:t>kiểm</a:t>
            </a:r>
            <a:r>
              <a:rPr lang="en-US" sz="3600" dirty="0" smtClean="0"/>
              <a:t> </a:t>
            </a:r>
            <a:r>
              <a:rPr lang="en-US" sz="3600" dirty="0" err="1" smtClean="0"/>
              <a:t>định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85930" y="2878129"/>
            <a:ext cx="3878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Giả thuyết thống kê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vi-VN" dirty="0"/>
              <a:t> luôn bao </a:t>
            </a:r>
            <a:r>
              <a:rPr lang="vi-VN" dirty="0" smtClean="0"/>
              <a:t>gồm</a:t>
            </a:r>
            <a:r>
              <a:rPr lang="en-US" dirty="0" smtClean="0"/>
              <a:t>    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12294" y="2656182"/>
            <a:ext cx="4031106" cy="1799298"/>
          </a:xfrm>
          <a:prstGeom prst="roundRect">
            <a:avLst/>
          </a:prstGeom>
          <a:noFill/>
          <a:ln w="3175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53755" y="2518152"/>
                <a:ext cx="3581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vi-VN" dirty="0" smtClean="0">
                    <a:solidFill>
                      <a:srgbClr val="002060"/>
                    </a:solidFill>
                  </a:rPr>
                  <a:t>Giả thuyết không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vi-VN" dirty="0">
                    <a:solidFill>
                      <a:srgbClr val="002060"/>
                    </a:solidFill>
                  </a:rPr>
                  <a:t>(null hypothesis)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55" y="2518152"/>
                <a:ext cx="3581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238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29954" y="3726970"/>
                <a:ext cx="38568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dirty="0" smtClean="0">
                    <a:solidFill>
                      <a:srgbClr val="FF0000"/>
                    </a:solidFill>
                  </a:rPr>
                  <a:t> G</a:t>
                </a:r>
                <a:r>
                  <a:rPr lang="vi-VN" dirty="0" smtClean="0">
                    <a:solidFill>
                      <a:srgbClr val="FF0000"/>
                    </a:solidFill>
                  </a:rPr>
                  <a:t>iả </a:t>
                </a:r>
                <a:r>
                  <a:rPr lang="vi-VN" dirty="0">
                    <a:solidFill>
                      <a:srgbClr val="FF0000"/>
                    </a:solidFill>
                  </a:rPr>
                  <a:t>thuyết đối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vi-VN" dirty="0">
                    <a:solidFill>
                      <a:srgbClr val="FF0000"/>
                    </a:solidFill>
                  </a:rPr>
                  <a:t> (alternative hypothesis</a:t>
                </a:r>
                <a:r>
                  <a:rPr lang="vi-VN" dirty="0" smtClean="0">
                    <a:solidFill>
                      <a:srgbClr val="FF0000"/>
                    </a:solidFill>
                  </a:rPr>
                  <a:t>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954" y="3726970"/>
                <a:ext cx="3856845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2054" t="-5109" r="-316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286000" y="3403937"/>
            <a:ext cx="99738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2CB3198D-C55E-46E6-8960-576AED38712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2"/>
          <p:cNvSpPr>
            <a:spLocks noChangeArrowheads="1"/>
          </p:cNvSpPr>
          <p:nvPr/>
        </p:nvSpPr>
        <p:spPr bwMode="auto">
          <a:xfrm>
            <a:off x="1158875" y="2286000"/>
            <a:ext cx="7239000" cy="1143000"/>
          </a:xfrm>
          <a:prstGeom prst="rect">
            <a:avLst/>
          </a:prstGeom>
          <a:solidFill>
            <a:srgbClr val="FDE0B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Line 3"/>
          <p:cNvSpPr>
            <a:spLocks noChangeShapeType="1"/>
          </p:cNvSpPr>
          <p:nvPr/>
        </p:nvSpPr>
        <p:spPr bwMode="auto">
          <a:xfrm flipV="1">
            <a:off x="5562600" y="4914900"/>
            <a:ext cx="1371600" cy="990600"/>
          </a:xfrm>
          <a:prstGeom prst="line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35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, H</a:t>
            </a:r>
            <a:r>
              <a:rPr lang="en-US" baseline="-25000" dirty="0" smtClean="0"/>
              <a:t>0</a:t>
            </a:r>
          </a:p>
        </p:txBody>
      </p:sp>
      <p:sp>
        <p:nvSpPr>
          <p:cNvPr id="103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803764"/>
            <a:ext cx="8534400" cy="4455879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sz="2400" dirty="0" err="1" smtClean="0"/>
              <a:t>Phát</a:t>
            </a:r>
            <a:r>
              <a:rPr lang="en-US" sz="2400" dirty="0" smtClean="0"/>
              <a:t> </a:t>
            </a:r>
            <a:r>
              <a:rPr lang="en-US" sz="2400" dirty="0" err="1" smtClean="0"/>
              <a:t>biểu</a:t>
            </a:r>
            <a:r>
              <a:rPr lang="en-US" sz="2400" dirty="0" smtClean="0"/>
              <a:t> </a:t>
            </a:r>
            <a:r>
              <a:rPr lang="en-US" sz="2400" dirty="0" err="1" smtClean="0"/>
              <a:t>khẳng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endParaRPr lang="en-US" sz="2400" dirty="0" smtClean="0"/>
          </a:p>
          <a:p>
            <a:pPr lvl="1" eaLnBrk="1" hangingPunct="1">
              <a:lnSpc>
                <a:spcPct val="12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sz="2700" dirty="0" smtClean="0">
                <a:solidFill>
                  <a:schemeClr val="folHlink"/>
                </a:solidFill>
              </a:rPr>
              <a:t>   </a:t>
            </a:r>
            <a:r>
              <a:rPr lang="en-US" dirty="0" err="1" smtClean="0">
                <a:solidFill>
                  <a:schemeClr val="folHlink"/>
                </a:solidFill>
              </a:rPr>
              <a:t>Ví</a:t>
            </a:r>
            <a:r>
              <a:rPr lang="en-US" dirty="0" smtClean="0">
                <a:solidFill>
                  <a:schemeClr val="folHlink"/>
                </a:solidFill>
              </a:rPr>
              <a:t> </a:t>
            </a:r>
            <a:r>
              <a:rPr lang="en-US" dirty="0" err="1" smtClean="0">
                <a:solidFill>
                  <a:schemeClr val="folHlink"/>
                </a:solidFill>
              </a:rPr>
              <a:t>dụ</a:t>
            </a:r>
            <a:r>
              <a:rPr lang="en-US" dirty="0" smtClean="0">
                <a:solidFill>
                  <a:schemeClr val="folHlink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kính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lông</a:t>
            </a:r>
            <a:r>
              <a:rPr lang="en-US" dirty="0" smtClean="0"/>
              <a:t> do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 A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30mm (                    ) .</a:t>
            </a:r>
          </a:p>
          <a:p>
            <a:pPr eaLnBrk="1" hangingPunct="1">
              <a:spcBef>
                <a:spcPct val="40000"/>
              </a:spcBef>
            </a:pPr>
            <a:r>
              <a:rPr lang="en-US" sz="2400" dirty="0" err="1" smtClean="0"/>
              <a:t>Luôn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khẳng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tham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 </a:t>
            </a:r>
            <a:r>
              <a:rPr lang="en-US" sz="2400" dirty="0" err="1" smtClean="0"/>
              <a:t>chứ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phải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thống</a:t>
            </a:r>
            <a:r>
              <a:rPr lang="en-US" sz="2400" dirty="0" smtClean="0"/>
              <a:t> </a:t>
            </a:r>
            <a:r>
              <a:rPr lang="en-US" sz="2400" dirty="0" err="1" smtClean="0"/>
              <a:t>kê</a:t>
            </a:r>
            <a:r>
              <a:rPr lang="en-US" sz="2400" dirty="0" smtClean="0"/>
              <a:t> </a:t>
            </a:r>
            <a:r>
              <a:rPr lang="en-US" sz="2400" dirty="0" err="1" smtClean="0"/>
              <a:t>mẫu</a:t>
            </a:r>
            <a:endParaRPr lang="en-US" sz="2400" dirty="0" smtClean="0"/>
          </a:p>
        </p:txBody>
      </p:sp>
      <p:sp>
        <p:nvSpPr>
          <p:cNvPr id="1037" name="Oval 6"/>
          <p:cNvSpPr>
            <a:spLocks noChangeArrowheads="1"/>
          </p:cNvSpPr>
          <p:nvPr/>
        </p:nvSpPr>
        <p:spPr bwMode="auto">
          <a:xfrm>
            <a:off x="1981200" y="4724400"/>
            <a:ext cx="1981200" cy="1371600"/>
          </a:xfrm>
          <a:prstGeom prst="ellipse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Oval 7"/>
          <p:cNvSpPr>
            <a:spLocks noChangeArrowheads="1"/>
          </p:cNvSpPr>
          <p:nvPr/>
        </p:nvSpPr>
        <p:spPr bwMode="auto">
          <a:xfrm>
            <a:off x="5257800" y="4724400"/>
            <a:ext cx="1981200" cy="1371600"/>
          </a:xfrm>
          <a:prstGeom prst="ellipse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424397"/>
              </p:ext>
            </p:extLst>
          </p:nvPr>
        </p:nvGraphicFramePr>
        <p:xfrm>
          <a:off x="5105400" y="2773050"/>
          <a:ext cx="171132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Equation" r:id="rId3" imgW="698500" imgH="228600" progId="Equation.3">
                  <p:embed/>
                </p:oleObj>
              </mc:Choice>
              <mc:Fallback>
                <p:oleObj name="Equation" r:id="rId3" imgW="698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773050"/>
                        <a:ext cx="1711325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102529"/>
              </p:ext>
            </p:extLst>
          </p:nvPr>
        </p:nvGraphicFramePr>
        <p:xfrm>
          <a:off x="2062397" y="5153025"/>
          <a:ext cx="17113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Equation" r:id="rId5" imgW="698500" imgH="228600" progId="Equation.3">
                  <p:embed/>
                </p:oleObj>
              </mc:Choice>
              <mc:Fallback>
                <p:oleObj name="Equation" r:id="rId5" imgW="698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397" y="5153025"/>
                        <a:ext cx="1711325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689533"/>
              </p:ext>
            </p:extLst>
          </p:nvPr>
        </p:nvGraphicFramePr>
        <p:xfrm>
          <a:off x="5361781" y="5099050"/>
          <a:ext cx="17732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Equation" r:id="rId7" imgW="723586" imgH="253890" progId="Equation.3">
                  <p:embed/>
                </p:oleObj>
              </mc:Choice>
              <mc:Fallback>
                <p:oleObj name="Equation" r:id="rId7" imgW="723586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781" y="5099050"/>
                        <a:ext cx="1773238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1" name="Picture 3" descr="C:\Documents and Settings\schurpj\Local Settings\Temporary Internet Files\Content.IE5\LPEFQR5X\MPj04011440000[1]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72400" y="5334000"/>
            <a:ext cx="79216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33400"/>
            <a:ext cx="7793038" cy="838200"/>
          </a:xfrm>
        </p:spPr>
        <p:txBody>
          <a:bodyPr/>
          <a:lstStyle/>
          <a:p>
            <a:pPr eaLnBrk="1" hangingPunct="1"/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, H</a:t>
            </a:r>
            <a:r>
              <a:rPr lang="en-US" baseline="-25000" dirty="0" smtClean="0"/>
              <a:t>0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05000"/>
            <a:ext cx="8077200" cy="4114800"/>
          </a:xfrm>
        </p:spPr>
        <p:txBody>
          <a:bodyPr anchor="ctr"/>
          <a:lstStyle/>
          <a:p>
            <a:pPr eaLnBrk="1" hangingPunct="1">
              <a:lnSpc>
                <a:spcPct val="150000"/>
              </a:lnSpc>
              <a:buSzPct val="70000"/>
            </a:pPr>
            <a:r>
              <a:rPr lang="en-US" sz="2400" dirty="0" err="1" smtClean="0"/>
              <a:t>Khởi</a:t>
            </a:r>
            <a:r>
              <a:rPr lang="en-US" sz="2400" dirty="0" smtClean="0"/>
              <a:t> </a:t>
            </a:r>
            <a:r>
              <a:rPr lang="en-US" sz="2400" dirty="0" err="1" smtClean="0"/>
              <a:t>đầu</a:t>
            </a:r>
            <a:r>
              <a:rPr lang="en-US" sz="2400" dirty="0" smtClean="0"/>
              <a:t> ta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rằng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đúng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đủ</a:t>
            </a:r>
            <a:r>
              <a:rPr lang="en-US" sz="2400" dirty="0" smtClean="0"/>
              <a:t> </a:t>
            </a:r>
            <a:r>
              <a:rPr lang="en-US" sz="2400" dirty="0" err="1" smtClean="0"/>
              <a:t>bằng</a:t>
            </a:r>
            <a:r>
              <a:rPr lang="en-US" sz="2400" dirty="0" smtClean="0"/>
              <a:t> </a:t>
            </a:r>
            <a:r>
              <a:rPr lang="en-US" sz="2400" dirty="0" err="1" smtClean="0"/>
              <a:t>chứng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bác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 smtClean="0"/>
              <a:t> </a:t>
            </a:r>
            <a:r>
              <a:rPr lang="en-US" sz="2400" dirty="0" err="1" smtClean="0"/>
              <a:t>nó</a:t>
            </a:r>
            <a:r>
              <a:rPr lang="en-US" sz="2400" dirty="0" smtClean="0"/>
              <a:t>.</a:t>
            </a:r>
          </a:p>
          <a:p>
            <a:pPr eaLnBrk="1" hangingPunct="1">
              <a:lnSpc>
                <a:spcPct val="150000"/>
              </a:lnSpc>
              <a:buSzPct val="70000"/>
            </a:pP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luôn</a:t>
            </a:r>
            <a:r>
              <a:rPr lang="en-US" sz="2400" dirty="0" smtClean="0"/>
              <a:t> </a:t>
            </a:r>
            <a:r>
              <a:rPr lang="en-US" sz="2400" dirty="0" err="1" smtClean="0"/>
              <a:t>chứa</a:t>
            </a:r>
            <a:r>
              <a:rPr lang="en-US" sz="2400" dirty="0" smtClean="0"/>
              <a:t> </a:t>
            </a:r>
            <a:r>
              <a:rPr lang="en-US" sz="2400" dirty="0" err="1" smtClean="0"/>
              <a:t>dấu</a:t>
            </a:r>
            <a:r>
              <a:rPr lang="en-US" sz="2400" dirty="0" smtClean="0"/>
              <a:t> “=“.</a:t>
            </a:r>
          </a:p>
          <a:p>
            <a:pPr eaLnBrk="1" hangingPunct="1">
              <a:lnSpc>
                <a:spcPct val="150000"/>
              </a:lnSpc>
              <a:buSzPct val="70000"/>
            </a:pP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bác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 smtClean="0"/>
              <a:t>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.</a:t>
            </a:r>
          </a:p>
        </p:txBody>
      </p:sp>
      <p:sp>
        <p:nvSpPr>
          <p:cNvPr id="2055" name="Text Box 5"/>
          <p:cNvSpPr txBox="1">
            <a:spLocks noChangeArrowheads="1"/>
          </p:cNvSpPr>
          <p:nvPr/>
        </p:nvSpPr>
        <p:spPr bwMode="auto">
          <a:xfrm>
            <a:off x="7593013" y="1223963"/>
            <a:ext cx="13372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</a:rPr>
              <a:t>(</a:t>
            </a:r>
            <a:r>
              <a:rPr lang="en-US" sz="2000" i="1" dirty="0" err="1" smtClean="0">
                <a:solidFill>
                  <a:schemeClr val="tx2"/>
                </a:solidFill>
              </a:rPr>
              <a:t>tiếp</a:t>
            </a:r>
            <a:r>
              <a:rPr lang="en-US" sz="2000" i="1" dirty="0" smtClean="0">
                <a:solidFill>
                  <a:schemeClr val="tx2"/>
                </a:solidFill>
              </a:rPr>
              <a:t> </a:t>
            </a:r>
            <a:r>
              <a:rPr lang="en-US" sz="2000" i="1" dirty="0" err="1" smtClean="0">
                <a:solidFill>
                  <a:schemeClr val="tx2"/>
                </a:solidFill>
              </a:rPr>
              <a:t>theo</a:t>
            </a:r>
            <a:r>
              <a:rPr lang="en-US" sz="2000" i="1" dirty="0" smtClean="0">
                <a:solidFill>
                  <a:schemeClr val="tx2"/>
                </a:solidFill>
              </a:rPr>
              <a:t>)</a:t>
            </a:r>
            <a:endParaRPr lang="en-US" sz="2000" i="1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, H</a:t>
            </a:r>
            <a:r>
              <a:rPr lang="en-US" baseline="-25000" dirty="0" smtClean="0"/>
              <a:t>1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76400"/>
            <a:ext cx="8153400" cy="4953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đối</a:t>
            </a:r>
            <a:r>
              <a:rPr lang="en-US" sz="2400" dirty="0" smtClean="0"/>
              <a:t> </a:t>
            </a:r>
            <a:r>
              <a:rPr lang="en-US" sz="2400" dirty="0" err="1" smtClean="0"/>
              <a:t>lập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endParaRPr lang="en-US" sz="2400" dirty="0" smtClean="0"/>
          </a:p>
          <a:p>
            <a:pPr marL="1568450" lvl="3" indent="-342900">
              <a:lnSpc>
                <a:spcPct val="150000"/>
              </a:lnSpc>
            </a:pPr>
            <a:r>
              <a:rPr lang="en-US" sz="2400" dirty="0" err="1" smtClean="0"/>
              <a:t>Ví</a:t>
            </a:r>
            <a:r>
              <a:rPr lang="en-US" sz="2400" dirty="0" smtClean="0"/>
              <a:t> </a:t>
            </a:r>
            <a:r>
              <a:rPr lang="en-US" sz="2400" dirty="0" err="1" smtClean="0"/>
              <a:t>dụ</a:t>
            </a:r>
            <a:r>
              <a:rPr lang="en-US" sz="2400" dirty="0" smtClean="0"/>
              <a:t>: 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kính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lông</a:t>
            </a:r>
            <a:r>
              <a:rPr lang="en-US" sz="2400" dirty="0"/>
              <a:t>     do </a:t>
            </a:r>
            <a:r>
              <a:rPr lang="en-US" sz="2400" dirty="0" err="1"/>
              <a:t>dây</a:t>
            </a:r>
            <a:r>
              <a:rPr lang="en-US" sz="2400" dirty="0"/>
              <a:t> </a:t>
            </a:r>
            <a:r>
              <a:rPr lang="en-US" sz="2400" dirty="0" err="1"/>
              <a:t>chuyền</a:t>
            </a:r>
            <a:r>
              <a:rPr lang="en-US" sz="2400" dirty="0"/>
              <a:t> A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/>
              <a:t>30mm </a:t>
            </a:r>
            <a:r>
              <a:rPr lang="en-US" sz="2400" dirty="0" smtClean="0"/>
              <a:t>       ( 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: </a:t>
            </a:r>
            <a:r>
              <a:rPr lang="el-GR" sz="2400" dirty="0" smtClean="0">
                <a:cs typeface="Arial" charset="0"/>
                <a:sym typeface="Symbol" pitchFamily="18" charset="2"/>
              </a:rPr>
              <a:t>μ</a:t>
            </a:r>
            <a:r>
              <a:rPr lang="en-US" sz="2400" dirty="0" smtClean="0">
                <a:sym typeface="Symbol" pitchFamily="18" charset="2"/>
              </a:rPr>
              <a:t> </a:t>
            </a:r>
            <a:r>
              <a:rPr lang="en-US" sz="2400" dirty="0" smtClean="0">
                <a:cs typeface="Arial" charset="0"/>
                <a:sym typeface="Symbol" pitchFamily="18" charset="2"/>
              </a:rPr>
              <a:t>≠</a:t>
            </a:r>
            <a:r>
              <a:rPr lang="en-US" sz="2400" dirty="0" smtClean="0">
                <a:sym typeface="Symbol" pitchFamily="18" charset="2"/>
              </a:rPr>
              <a:t> 30 </a:t>
            </a:r>
            <a:r>
              <a:rPr lang="en-US" sz="2400" dirty="0" smtClean="0"/>
              <a:t>).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đối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chứa</a:t>
            </a:r>
            <a:r>
              <a:rPr lang="en-US" sz="2400" dirty="0" smtClean="0"/>
              <a:t> </a:t>
            </a:r>
            <a:r>
              <a:rPr lang="en-US" sz="2400" dirty="0" err="1" smtClean="0"/>
              <a:t>dấu</a:t>
            </a:r>
            <a:r>
              <a:rPr lang="en-US" sz="2400" dirty="0" smtClean="0"/>
              <a:t> “=”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chứng</a:t>
            </a:r>
            <a:r>
              <a:rPr lang="en-US" sz="2400" dirty="0" smtClean="0"/>
              <a:t> minh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err="1" smtClean="0"/>
              <a:t>Nói</a:t>
            </a:r>
            <a:r>
              <a:rPr lang="en-US" sz="2400" dirty="0" smtClean="0"/>
              <a:t> </a:t>
            </a:r>
            <a:r>
              <a:rPr lang="en-US" sz="2400" dirty="0" err="1" smtClean="0"/>
              <a:t>chung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đối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thuyết</a:t>
            </a:r>
            <a:r>
              <a:rPr lang="en-US" sz="2400" dirty="0" smtClean="0"/>
              <a:t> </a:t>
            </a:r>
            <a:r>
              <a:rPr lang="en-US" sz="2400" dirty="0" err="1" smtClean="0"/>
              <a:t>mà</a:t>
            </a:r>
            <a:r>
              <a:rPr lang="en-US" sz="2400" dirty="0" smtClean="0"/>
              <a:t> </a:t>
            </a:r>
            <a:r>
              <a:rPr lang="en-US" sz="2400" dirty="0" err="1" smtClean="0"/>
              <a:t>nhà</a:t>
            </a:r>
            <a:r>
              <a:rPr lang="en-US" sz="2400" dirty="0" smtClean="0"/>
              <a:t> </a:t>
            </a:r>
            <a:r>
              <a:rPr lang="en-US" sz="2400" dirty="0" err="1" smtClean="0"/>
              <a:t>nghiên</a:t>
            </a:r>
            <a:r>
              <a:rPr lang="en-US" sz="2400" dirty="0" smtClean="0"/>
              <a:t> </a:t>
            </a:r>
            <a:r>
              <a:rPr lang="en-US" sz="2400" dirty="0" err="1" smtClean="0"/>
              <a:t>cứu</a:t>
            </a:r>
            <a:r>
              <a:rPr lang="en-US" sz="2400" dirty="0" smtClean="0"/>
              <a:t> </a:t>
            </a:r>
            <a:r>
              <a:rPr lang="en-US" sz="2400" dirty="0" err="1" smtClean="0"/>
              <a:t>đang</a:t>
            </a:r>
            <a:r>
              <a:rPr lang="en-US" sz="2400" dirty="0" smtClean="0"/>
              <a:t> </a:t>
            </a:r>
            <a:r>
              <a:rPr lang="en-US" sz="2400" dirty="0" err="1" smtClean="0"/>
              <a:t>cố</a:t>
            </a:r>
            <a:r>
              <a:rPr lang="en-US" sz="2400" dirty="0" smtClean="0"/>
              <a:t> </a:t>
            </a:r>
            <a:r>
              <a:rPr lang="en-US" sz="2400" dirty="0" err="1" smtClean="0"/>
              <a:t>gắng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chứng</a:t>
            </a:r>
            <a:r>
              <a:rPr lang="en-US" sz="2400" dirty="0" smtClean="0"/>
              <a:t> minh.</a:t>
            </a:r>
          </a:p>
        </p:txBody>
      </p:sp>
      <p:pic>
        <p:nvPicPr>
          <p:cNvPr id="23558" name="Picture 3" descr="C:\Documents and Settings\schurpj\Local Settings\Temporary Internet Files\Content.IE5\LPEFQR5X\MPj04011440000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199" y="2590800"/>
            <a:ext cx="79216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Bộ môn Toán – Đại học Thăng Long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 1-</a:t>
            </a:r>
            <a:fld id="{40C569E1-E610-4DC0-B504-4B1C5157916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nHall1">
  <a:themeElements>
    <a:clrScheme name="PrenHall1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PrenHall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renHall1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1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1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1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1F1F1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5412</TotalTime>
  <Pages>20</Pages>
  <Words>3033</Words>
  <Application>Microsoft Office PowerPoint</Application>
  <PresentationFormat>On-screen Show (4:3)</PresentationFormat>
  <Paragraphs>299</Paragraphs>
  <Slides>34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Symbol</vt:lpstr>
      <vt:lpstr>Gulim</vt:lpstr>
      <vt:lpstr>Calibri</vt:lpstr>
      <vt:lpstr>Wingdings</vt:lpstr>
      <vt:lpstr>Cambria Math</vt:lpstr>
      <vt:lpstr>Times New Roman</vt:lpstr>
      <vt:lpstr>PrenHall1</vt:lpstr>
      <vt:lpstr>Custom Design</vt:lpstr>
      <vt:lpstr>Equation</vt:lpstr>
      <vt:lpstr>Bài 9: Kiểm định tham số một tổng thể</vt:lpstr>
      <vt:lpstr>  NỘI DUNG CHÍNH</vt:lpstr>
      <vt:lpstr>Mục tiêu</vt:lpstr>
      <vt:lpstr> </vt:lpstr>
      <vt:lpstr>Giả thuyết thống kê là gì?</vt:lpstr>
      <vt:lpstr> Cặp giả thuyết trong bài toán kiểm định</vt:lpstr>
      <vt:lpstr>Giả thuyết không, H0</vt:lpstr>
      <vt:lpstr>Giả thuyết không, H0</vt:lpstr>
      <vt:lpstr>Giả thuyết đối, H1</vt:lpstr>
      <vt:lpstr>Các loại giả thuyết</vt:lpstr>
      <vt:lpstr>Các sai lầm có thể mắc phải khi đưa ra quyết định trong kiểm định.</vt:lpstr>
      <vt:lpstr>PowerPoint Presentation</vt:lpstr>
      <vt:lpstr>Mối quan hệ giữa Sai lầm loại I và Sai lầm loại II</vt:lpstr>
      <vt:lpstr>Quá trình kiểm định</vt:lpstr>
      <vt:lpstr>Quá trình kiểm định</vt:lpstr>
      <vt:lpstr>Giá trị kiểm định và giá trị tới hạn</vt:lpstr>
      <vt:lpstr>Giá trị kiểm định và giá trị tới hạn</vt:lpstr>
      <vt:lpstr>Mức ý nghĩa và miền bác bỏ H0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Business Statistics, 10/e</dc:title>
  <dc:subject>Chapter 1</dc:subject>
  <dc:creator>Pat Schur</dc:creator>
  <cp:lastModifiedBy>Admin</cp:lastModifiedBy>
  <cp:revision>437</cp:revision>
  <cp:lastPrinted>1998-11-22T23:37:53Z</cp:lastPrinted>
  <dcterms:created xsi:type="dcterms:W3CDTF">2001-01-13T00:04:22Z</dcterms:created>
  <dcterms:modified xsi:type="dcterms:W3CDTF">2017-09-10T15:22:39Z</dcterms:modified>
</cp:coreProperties>
</file>